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 id="2147483771" r:id="rId5"/>
    <p:sldMasterId id="2147483704" r:id="rId6"/>
    <p:sldMasterId id="2147483820" r:id="rId7"/>
  </p:sldMasterIdLst>
  <p:notesMasterIdLst>
    <p:notesMasterId r:id="rId54"/>
  </p:notesMasterIdLst>
  <p:handoutMasterIdLst>
    <p:handoutMasterId r:id="rId55"/>
  </p:handoutMasterIdLst>
  <p:sldIdLst>
    <p:sldId id="402" r:id="rId8"/>
    <p:sldId id="412" r:id="rId9"/>
    <p:sldId id="411" r:id="rId10"/>
    <p:sldId id="460" r:id="rId11"/>
    <p:sldId id="461" r:id="rId12"/>
    <p:sldId id="462" r:id="rId13"/>
    <p:sldId id="463" r:id="rId14"/>
    <p:sldId id="407" r:id="rId15"/>
    <p:sldId id="422" r:id="rId16"/>
    <p:sldId id="456" r:id="rId17"/>
    <p:sldId id="382" r:id="rId18"/>
    <p:sldId id="290" r:id="rId19"/>
    <p:sldId id="458" r:id="rId20"/>
    <p:sldId id="459" r:id="rId21"/>
    <p:sldId id="374" r:id="rId22"/>
    <p:sldId id="384" r:id="rId23"/>
    <p:sldId id="457" r:id="rId24"/>
    <p:sldId id="408" r:id="rId25"/>
    <p:sldId id="465" r:id="rId26"/>
    <p:sldId id="423" r:id="rId27"/>
    <p:sldId id="466" r:id="rId28"/>
    <p:sldId id="267" r:id="rId29"/>
    <p:sldId id="467" r:id="rId30"/>
    <p:sldId id="424" r:id="rId31"/>
    <p:sldId id="440" r:id="rId32"/>
    <p:sldId id="346" r:id="rId33"/>
    <p:sldId id="444" r:id="rId34"/>
    <p:sldId id="431" r:id="rId35"/>
    <p:sldId id="475" r:id="rId36"/>
    <p:sldId id="476" r:id="rId37"/>
    <p:sldId id="477" r:id="rId38"/>
    <p:sldId id="468" r:id="rId39"/>
    <p:sldId id="469" r:id="rId40"/>
    <p:sldId id="470" r:id="rId41"/>
    <p:sldId id="471" r:id="rId42"/>
    <p:sldId id="443" r:id="rId43"/>
    <p:sldId id="472" r:id="rId44"/>
    <p:sldId id="473" r:id="rId45"/>
    <p:sldId id="474" r:id="rId46"/>
    <p:sldId id="433" r:id="rId47"/>
    <p:sldId id="313" r:id="rId48"/>
    <p:sldId id="434" r:id="rId49"/>
    <p:sldId id="272" r:id="rId50"/>
    <p:sldId id="441" r:id="rId51"/>
    <p:sldId id="451" r:id="rId52"/>
    <p:sldId id="40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deau, Jacquelyn" initials="TJ" lastIdx="8" clrIdx="0">
    <p:extLst>
      <p:ext uri="{19B8F6BF-5375-455C-9EA6-DF929625EA0E}">
        <p15:presenceInfo xmlns:p15="http://schemas.microsoft.com/office/powerpoint/2012/main" userId="S::Jacquelyn.Trudeau@wwfus.org::a946d57b-897f-468d-a8ce-d2e53d619f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94270" autoAdjust="0"/>
  </p:normalViewPr>
  <p:slideViewPr>
    <p:cSldViewPr snapToGrid="0">
      <p:cViewPr varScale="1">
        <p:scale>
          <a:sx n="36" d="100"/>
          <a:sy n="36" d="100"/>
        </p:scale>
        <p:origin x="416" y="48"/>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FBFBD-8795-4996-AEB2-D2859F652DE3}"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n-US"/>
        </a:p>
      </dgm:t>
    </dgm:pt>
    <dgm:pt modelId="{A7ED17C1-3B6A-481F-AF68-3D6B6965D2AD}">
      <dgm:prSet phldrT="[Text]"/>
      <dgm:spPr/>
      <dgm:t>
        <a:bodyPr/>
        <a:lstStyle/>
        <a:p>
          <a:pPr algn="ctr"/>
          <a:r>
            <a:rPr lang="en-US" b="1" dirty="0"/>
            <a:t>Concept</a:t>
          </a:r>
        </a:p>
      </dgm:t>
    </dgm:pt>
    <dgm:pt modelId="{AEB94B66-BB35-4E36-B7BD-4E7D06B3F936}" type="parTrans" cxnId="{2CE3A1C7-E021-4966-9756-D80979FAD5E4}">
      <dgm:prSet/>
      <dgm:spPr/>
      <dgm:t>
        <a:bodyPr/>
        <a:lstStyle/>
        <a:p>
          <a:pPr algn="ctr"/>
          <a:endParaRPr lang="en-US"/>
        </a:p>
      </dgm:t>
    </dgm:pt>
    <dgm:pt modelId="{A0C49169-98F5-47A9-8A04-37075CE84BFA}" type="sibTrans" cxnId="{2CE3A1C7-E021-4966-9756-D80979FAD5E4}">
      <dgm:prSet/>
      <dgm:spPr/>
      <dgm:t>
        <a:bodyPr/>
        <a:lstStyle/>
        <a:p>
          <a:pPr algn="ctr"/>
          <a:endParaRPr lang="en-US"/>
        </a:p>
      </dgm:t>
    </dgm:pt>
    <dgm:pt modelId="{9F5A8724-6239-4E38-BD74-057B7DA279F6}">
      <dgm:prSet phldrT="[Text]"/>
      <dgm:spPr/>
      <dgm:t>
        <a:bodyPr/>
        <a:lstStyle/>
        <a:p>
          <a:pPr algn="ctr"/>
          <a:r>
            <a:rPr lang="en-US" b="1" dirty="0"/>
            <a:t>PIF/PFD</a:t>
          </a:r>
        </a:p>
      </dgm:t>
    </dgm:pt>
    <dgm:pt modelId="{81F582D6-6B60-4005-985E-D32BB87DC7D9}" type="parTrans" cxnId="{D0EF7D90-7043-4B83-BF63-BC90ED12772A}">
      <dgm:prSet/>
      <dgm:spPr/>
      <dgm:t>
        <a:bodyPr/>
        <a:lstStyle/>
        <a:p>
          <a:pPr algn="ctr"/>
          <a:endParaRPr lang="en-US"/>
        </a:p>
      </dgm:t>
    </dgm:pt>
    <dgm:pt modelId="{DAB89921-749B-4936-AA91-BA36D3F87A8A}" type="sibTrans" cxnId="{D0EF7D90-7043-4B83-BF63-BC90ED12772A}">
      <dgm:prSet/>
      <dgm:spPr/>
      <dgm:t>
        <a:bodyPr/>
        <a:lstStyle/>
        <a:p>
          <a:pPr algn="ctr"/>
          <a:endParaRPr lang="en-US"/>
        </a:p>
      </dgm:t>
    </dgm:pt>
    <dgm:pt modelId="{1AA7D4A6-829B-4AAF-BFD7-BD192A42F2C4}">
      <dgm:prSet phldrT="[Text]"/>
      <dgm:spPr/>
      <dgm:t>
        <a:bodyPr/>
        <a:lstStyle/>
        <a:p>
          <a:pPr algn="ctr"/>
          <a:r>
            <a:rPr lang="en-US" b="1" dirty="0"/>
            <a:t>ProDoc</a:t>
          </a:r>
        </a:p>
      </dgm:t>
    </dgm:pt>
    <dgm:pt modelId="{614F9C6D-3D86-418F-96C0-6297392898B5}" type="parTrans" cxnId="{1E8BAC2D-202C-4551-B13D-6A56A0A4C6B7}">
      <dgm:prSet/>
      <dgm:spPr/>
      <dgm:t>
        <a:bodyPr/>
        <a:lstStyle/>
        <a:p>
          <a:pPr algn="ctr"/>
          <a:endParaRPr lang="en-US"/>
        </a:p>
      </dgm:t>
    </dgm:pt>
    <dgm:pt modelId="{92C0A985-527A-4E1C-A82B-D78BD8658660}" type="sibTrans" cxnId="{1E8BAC2D-202C-4551-B13D-6A56A0A4C6B7}">
      <dgm:prSet/>
      <dgm:spPr/>
      <dgm:t>
        <a:bodyPr/>
        <a:lstStyle/>
        <a:p>
          <a:pPr algn="ctr"/>
          <a:endParaRPr lang="en-US"/>
        </a:p>
      </dgm:t>
    </dgm:pt>
    <dgm:pt modelId="{88EFE155-90B2-4CD3-8F81-835FB4056D11}">
      <dgm:prSet phldrT="[Text]"/>
      <dgm:spPr/>
      <dgm:t>
        <a:bodyPr/>
        <a:lstStyle/>
        <a:p>
          <a:pPr algn="ctr"/>
          <a:r>
            <a:rPr lang="en-US" b="1" dirty="0"/>
            <a:t>Execution</a:t>
          </a:r>
        </a:p>
      </dgm:t>
    </dgm:pt>
    <dgm:pt modelId="{DC4C6126-15F2-444E-AF3B-49959FA7CCA3}" type="parTrans" cxnId="{9E534C22-A8BD-4EF0-AC80-EAD030055A74}">
      <dgm:prSet/>
      <dgm:spPr/>
      <dgm:t>
        <a:bodyPr/>
        <a:lstStyle/>
        <a:p>
          <a:pPr algn="ctr"/>
          <a:endParaRPr lang="es-AR"/>
        </a:p>
      </dgm:t>
    </dgm:pt>
    <dgm:pt modelId="{5BBA69C6-773D-41DB-B5AF-E6AE9D5A88E8}" type="sibTrans" cxnId="{9E534C22-A8BD-4EF0-AC80-EAD030055A74}">
      <dgm:prSet/>
      <dgm:spPr/>
      <dgm:t>
        <a:bodyPr/>
        <a:lstStyle/>
        <a:p>
          <a:pPr algn="ctr"/>
          <a:endParaRPr lang="es-AR"/>
        </a:p>
      </dgm:t>
    </dgm:pt>
    <dgm:pt modelId="{967E7FBB-9C32-4806-8D4A-860055D68C91}" type="pres">
      <dgm:prSet presAssocID="{DECFBFBD-8795-4996-AEB2-D2859F652DE3}" presName="rootnode" presStyleCnt="0">
        <dgm:presLayoutVars>
          <dgm:chMax/>
          <dgm:chPref/>
          <dgm:dir/>
          <dgm:animLvl val="lvl"/>
        </dgm:presLayoutVars>
      </dgm:prSet>
      <dgm:spPr/>
    </dgm:pt>
    <dgm:pt modelId="{586EC18D-72EB-4291-91C3-9C66F3BC1F89}" type="pres">
      <dgm:prSet presAssocID="{A7ED17C1-3B6A-481F-AF68-3D6B6965D2AD}" presName="composite" presStyleCnt="0"/>
      <dgm:spPr/>
    </dgm:pt>
    <dgm:pt modelId="{81542661-0250-4D33-8772-8C9F8FB3A562}" type="pres">
      <dgm:prSet presAssocID="{A7ED17C1-3B6A-481F-AF68-3D6B6965D2AD}" presName="LShape" presStyleLbl="alignNode1" presStyleIdx="0" presStyleCnt="7"/>
      <dgm:spPr/>
    </dgm:pt>
    <dgm:pt modelId="{77BE692C-DF79-47F0-B7E2-EBB6E361BEB3}" type="pres">
      <dgm:prSet presAssocID="{A7ED17C1-3B6A-481F-AF68-3D6B6965D2AD}" presName="ParentText" presStyleLbl="revTx" presStyleIdx="0" presStyleCnt="4">
        <dgm:presLayoutVars>
          <dgm:chMax val="0"/>
          <dgm:chPref val="0"/>
          <dgm:bulletEnabled val="1"/>
        </dgm:presLayoutVars>
      </dgm:prSet>
      <dgm:spPr/>
    </dgm:pt>
    <dgm:pt modelId="{266AC2C6-D550-4097-A722-52F39D124A69}" type="pres">
      <dgm:prSet presAssocID="{A7ED17C1-3B6A-481F-AF68-3D6B6965D2AD}" presName="Triangle" presStyleLbl="alignNode1" presStyleIdx="1" presStyleCnt="7"/>
      <dgm:spPr/>
    </dgm:pt>
    <dgm:pt modelId="{6FC4965D-C735-4C59-AE5D-58F99A04C3DE}" type="pres">
      <dgm:prSet presAssocID="{A0C49169-98F5-47A9-8A04-37075CE84BFA}" presName="sibTrans" presStyleCnt="0"/>
      <dgm:spPr/>
    </dgm:pt>
    <dgm:pt modelId="{45A51C48-5BAB-42E2-A3F9-6095EC73C954}" type="pres">
      <dgm:prSet presAssocID="{A0C49169-98F5-47A9-8A04-37075CE84BFA}" presName="space" presStyleCnt="0"/>
      <dgm:spPr/>
    </dgm:pt>
    <dgm:pt modelId="{A3BAAFED-698F-4262-B6AA-B1AEDC03920B}" type="pres">
      <dgm:prSet presAssocID="{9F5A8724-6239-4E38-BD74-057B7DA279F6}" presName="composite" presStyleCnt="0"/>
      <dgm:spPr/>
    </dgm:pt>
    <dgm:pt modelId="{315CE335-7994-49B5-8CF5-02C57F24A87F}" type="pres">
      <dgm:prSet presAssocID="{9F5A8724-6239-4E38-BD74-057B7DA279F6}" presName="LShape" presStyleLbl="alignNode1" presStyleIdx="2" presStyleCnt="7"/>
      <dgm:spPr/>
    </dgm:pt>
    <dgm:pt modelId="{5A12DDD8-17AD-4773-AAEF-0BC059E1EA19}" type="pres">
      <dgm:prSet presAssocID="{9F5A8724-6239-4E38-BD74-057B7DA279F6}" presName="ParentText" presStyleLbl="revTx" presStyleIdx="1" presStyleCnt="4">
        <dgm:presLayoutVars>
          <dgm:chMax val="0"/>
          <dgm:chPref val="0"/>
          <dgm:bulletEnabled val="1"/>
        </dgm:presLayoutVars>
      </dgm:prSet>
      <dgm:spPr/>
    </dgm:pt>
    <dgm:pt modelId="{712C475B-49BB-4F91-95BF-D5F595968835}" type="pres">
      <dgm:prSet presAssocID="{9F5A8724-6239-4E38-BD74-057B7DA279F6}" presName="Triangle" presStyleLbl="alignNode1" presStyleIdx="3" presStyleCnt="7"/>
      <dgm:spPr/>
    </dgm:pt>
    <dgm:pt modelId="{505681D1-2764-4C13-ACDF-DA234870C1F0}" type="pres">
      <dgm:prSet presAssocID="{DAB89921-749B-4936-AA91-BA36D3F87A8A}" presName="sibTrans" presStyleCnt="0"/>
      <dgm:spPr/>
    </dgm:pt>
    <dgm:pt modelId="{A98D431F-F27D-4D7F-BE06-86B05F61EABE}" type="pres">
      <dgm:prSet presAssocID="{DAB89921-749B-4936-AA91-BA36D3F87A8A}" presName="space" presStyleCnt="0"/>
      <dgm:spPr/>
    </dgm:pt>
    <dgm:pt modelId="{2540CC66-61F6-43CF-BFD7-A02596579E41}" type="pres">
      <dgm:prSet presAssocID="{1AA7D4A6-829B-4AAF-BFD7-BD192A42F2C4}" presName="composite" presStyleCnt="0"/>
      <dgm:spPr/>
    </dgm:pt>
    <dgm:pt modelId="{7E56503C-F1EF-462F-9336-EDED081CADE8}" type="pres">
      <dgm:prSet presAssocID="{1AA7D4A6-829B-4AAF-BFD7-BD192A42F2C4}" presName="LShape" presStyleLbl="alignNode1" presStyleIdx="4" presStyleCnt="7"/>
      <dgm:spPr/>
    </dgm:pt>
    <dgm:pt modelId="{24F817CC-BFB0-44D2-A38F-CD0A08836ABA}" type="pres">
      <dgm:prSet presAssocID="{1AA7D4A6-829B-4AAF-BFD7-BD192A42F2C4}" presName="ParentText" presStyleLbl="revTx" presStyleIdx="2" presStyleCnt="4">
        <dgm:presLayoutVars>
          <dgm:chMax val="0"/>
          <dgm:chPref val="0"/>
          <dgm:bulletEnabled val="1"/>
        </dgm:presLayoutVars>
      </dgm:prSet>
      <dgm:spPr/>
    </dgm:pt>
    <dgm:pt modelId="{A08BC41E-4A16-4CD1-AB2A-30DE3FFA57C3}" type="pres">
      <dgm:prSet presAssocID="{1AA7D4A6-829B-4AAF-BFD7-BD192A42F2C4}" presName="Triangle" presStyleLbl="alignNode1" presStyleIdx="5" presStyleCnt="7"/>
      <dgm:spPr/>
    </dgm:pt>
    <dgm:pt modelId="{405083C9-F08B-4782-BFD4-5B18FD7985E7}" type="pres">
      <dgm:prSet presAssocID="{92C0A985-527A-4E1C-A82B-D78BD8658660}" presName="sibTrans" presStyleCnt="0"/>
      <dgm:spPr/>
    </dgm:pt>
    <dgm:pt modelId="{BAEA8196-FD23-4F14-8C64-6CB7EE0B159A}" type="pres">
      <dgm:prSet presAssocID="{92C0A985-527A-4E1C-A82B-D78BD8658660}" presName="space" presStyleCnt="0"/>
      <dgm:spPr/>
    </dgm:pt>
    <dgm:pt modelId="{40F31D01-2C2F-4418-9B0E-8D8FF6711329}" type="pres">
      <dgm:prSet presAssocID="{88EFE155-90B2-4CD3-8F81-835FB4056D11}" presName="composite" presStyleCnt="0"/>
      <dgm:spPr/>
    </dgm:pt>
    <dgm:pt modelId="{82CB1F9F-B4ED-4E66-8ACF-32064F665E62}" type="pres">
      <dgm:prSet presAssocID="{88EFE155-90B2-4CD3-8F81-835FB4056D11}" presName="LShape" presStyleLbl="alignNode1" presStyleIdx="6" presStyleCnt="7"/>
      <dgm:spPr/>
    </dgm:pt>
    <dgm:pt modelId="{9A852A24-01CF-4DBA-B872-4B5D8FD41217}" type="pres">
      <dgm:prSet presAssocID="{88EFE155-90B2-4CD3-8F81-835FB4056D11}" presName="ParentText" presStyleLbl="revTx" presStyleIdx="3" presStyleCnt="4">
        <dgm:presLayoutVars>
          <dgm:chMax val="0"/>
          <dgm:chPref val="0"/>
          <dgm:bulletEnabled val="1"/>
        </dgm:presLayoutVars>
      </dgm:prSet>
      <dgm:spPr/>
    </dgm:pt>
  </dgm:ptLst>
  <dgm:cxnLst>
    <dgm:cxn modelId="{9E534C22-A8BD-4EF0-AC80-EAD030055A74}" srcId="{DECFBFBD-8795-4996-AEB2-D2859F652DE3}" destId="{88EFE155-90B2-4CD3-8F81-835FB4056D11}" srcOrd="3" destOrd="0" parTransId="{DC4C6126-15F2-444E-AF3B-49959FA7CCA3}" sibTransId="{5BBA69C6-773D-41DB-B5AF-E6AE9D5A88E8}"/>
    <dgm:cxn modelId="{1E8BAC2D-202C-4551-B13D-6A56A0A4C6B7}" srcId="{DECFBFBD-8795-4996-AEB2-D2859F652DE3}" destId="{1AA7D4A6-829B-4AAF-BFD7-BD192A42F2C4}" srcOrd="2" destOrd="0" parTransId="{614F9C6D-3D86-418F-96C0-6297392898B5}" sibTransId="{92C0A985-527A-4E1C-A82B-D78BD8658660}"/>
    <dgm:cxn modelId="{964AB858-E76D-42E5-AD20-7A62CB732A51}" type="presOf" srcId="{DECFBFBD-8795-4996-AEB2-D2859F652DE3}" destId="{967E7FBB-9C32-4806-8D4A-860055D68C91}" srcOrd="0" destOrd="0" presId="urn:microsoft.com/office/officeart/2009/3/layout/StepUpProcess"/>
    <dgm:cxn modelId="{C0C1D386-3979-4C84-B215-8EADBC70E8C2}" type="presOf" srcId="{88EFE155-90B2-4CD3-8F81-835FB4056D11}" destId="{9A852A24-01CF-4DBA-B872-4B5D8FD41217}" srcOrd="0" destOrd="0" presId="urn:microsoft.com/office/officeart/2009/3/layout/StepUpProcess"/>
    <dgm:cxn modelId="{9D53FA88-B5F2-42D5-8ACF-1A3DF2B4D26C}" type="presOf" srcId="{A7ED17C1-3B6A-481F-AF68-3D6B6965D2AD}" destId="{77BE692C-DF79-47F0-B7E2-EBB6E361BEB3}" srcOrd="0" destOrd="0" presId="urn:microsoft.com/office/officeart/2009/3/layout/StepUpProcess"/>
    <dgm:cxn modelId="{D0EF7D90-7043-4B83-BF63-BC90ED12772A}" srcId="{DECFBFBD-8795-4996-AEB2-D2859F652DE3}" destId="{9F5A8724-6239-4E38-BD74-057B7DA279F6}" srcOrd="1" destOrd="0" parTransId="{81F582D6-6B60-4005-985E-D32BB87DC7D9}" sibTransId="{DAB89921-749B-4936-AA91-BA36D3F87A8A}"/>
    <dgm:cxn modelId="{02FC6CB8-80D5-40A3-9781-673BC4987E7B}" type="presOf" srcId="{1AA7D4A6-829B-4AAF-BFD7-BD192A42F2C4}" destId="{24F817CC-BFB0-44D2-A38F-CD0A08836ABA}" srcOrd="0" destOrd="0" presId="urn:microsoft.com/office/officeart/2009/3/layout/StepUpProcess"/>
    <dgm:cxn modelId="{2CE3A1C7-E021-4966-9756-D80979FAD5E4}" srcId="{DECFBFBD-8795-4996-AEB2-D2859F652DE3}" destId="{A7ED17C1-3B6A-481F-AF68-3D6B6965D2AD}" srcOrd="0" destOrd="0" parTransId="{AEB94B66-BB35-4E36-B7BD-4E7D06B3F936}" sibTransId="{A0C49169-98F5-47A9-8A04-37075CE84BFA}"/>
    <dgm:cxn modelId="{D6A34EE1-BCAE-4F88-9F71-E9AABE5A0AB7}" type="presOf" srcId="{9F5A8724-6239-4E38-BD74-057B7DA279F6}" destId="{5A12DDD8-17AD-4773-AAEF-0BC059E1EA19}" srcOrd="0" destOrd="0" presId="urn:microsoft.com/office/officeart/2009/3/layout/StepUpProcess"/>
    <dgm:cxn modelId="{36F2DDFF-99F7-4899-AFB5-91CDF5989B01}" type="presParOf" srcId="{967E7FBB-9C32-4806-8D4A-860055D68C91}" destId="{586EC18D-72EB-4291-91C3-9C66F3BC1F89}" srcOrd="0" destOrd="0" presId="urn:microsoft.com/office/officeart/2009/3/layout/StepUpProcess"/>
    <dgm:cxn modelId="{41E904BF-782C-4A35-B37A-41191B24E3B8}" type="presParOf" srcId="{586EC18D-72EB-4291-91C3-9C66F3BC1F89}" destId="{81542661-0250-4D33-8772-8C9F8FB3A562}" srcOrd="0" destOrd="0" presId="urn:microsoft.com/office/officeart/2009/3/layout/StepUpProcess"/>
    <dgm:cxn modelId="{85A1E3F0-8B8D-4115-8382-1FD3B4115CCE}" type="presParOf" srcId="{586EC18D-72EB-4291-91C3-9C66F3BC1F89}" destId="{77BE692C-DF79-47F0-B7E2-EBB6E361BEB3}" srcOrd="1" destOrd="0" presId="urn:microsoft.com/office/officeart/2009/3/layout/StepUpProcess"/>
    <dgm:cxn modelId="{42722F3C-1A73-4034-B762-900622E8B18E}" type="presParOf" srcId="{586EC18D-72EB-4291-91C3-9C66F3BC1F89}" destId="{266AC2C6-D550-4097-A722-52F39D124A69}" srcOrd="2" destOrd="0" presId="urn:microsoft.com/office/officeart/2009/3/layout/StepUpProcess"/>
    <dgm:cxn modelId="{E7D7C5A0-675B-4E2E-87C9-9E522F8628DF}" type="presParOf" srcId="{967E7FBB-9C32-4806-8D4A-860055D68C91}" destId="{6FC4965D-C735-4C59-AE5D-58F99A04C3DE}" srcOrd="1" destOrd="0" presId="urn:microsoft.com/office/officeart/2009/3/layout/StepUpProcess"/>
    <dgm:cxn modelId="{24DE1424-A11B-41F0-B346-4C3699114FC5}" type="presParOf" srcId="{6FC4965D-C735-4C59-AE5D-58F99A04C3DE}" destId="{45A51C48-5BAB-42E2-A3F9-6095EC73C954}" srcOrd="0" destOrd="0" presId="urn:microsoft.com/office/officeart/2009/3/layout/StepUpProcess"/>
    <dgm:cxn modelId="{60473DFD-4A9A-4CB7-B659-1D30AC393ACD}" type="presParOf" srcId="{967E7FBB-9C32-4806-8D4A-860055D68C91}" destId="{A3BAAFED-698F-4262-B6AA-B1AEDC03920B}" srcOrd="2" destOrd="0" presId="urn:microsoft.com/office/officeart/2009/3/layout/StepUpProcess"/>
    <dgm:cxn modelId="{B77A61B9-9EE3-4FB8-B4F6-B5E85507F66B}" type="presParOf" srcId="{A3BAAFED-698F-4262-B6AA-B1AEDC03920B}" destId="{315CE335-7994-49B5-8CF5-02C57F24A87F}" srcOrd="0" destOrd="0" presId="urn:microsoft.com/office/officeart/2009/3/layout/StepUpProcess"/>
    <dgm:cxn modelId="{FBD8ED2A-B8EC-453D-99E0-533816EFDF0F}" type="presParOf" srcId="{A3BAAFED-698F-4262-B6AA-B1AEDC03920B}" destId="{5A12DDD8-17AD-4773-AAEF-0BC059E1EA19}" srcOrd="1" destOrd="0" presId="urn:microsoft.com/office/officeart/2009/3/layout/StepUpProcess"/>
    <dgm:cxn modelId="{C55862BB-C157-4D43-8218-9EEED9A46BC0}" type="presParOf" srcId="{A3BAAFED-698F-4262-B6AA-B1AEDC03920B}" destId="{712C475B-49BB-4F91-95BF-D5F595968835}" srcOrd="2" destOrd="0" presId="urn:microsoft.com/office/officeart/2009/3/layout/StepUpProcess"/>
    <dgm:cxn modelId="{165FBB9B-5FE5-44F2-A999-55D931A0B620}" type="presParOf" srcId="{967E7FBB-9C32-4806-8D4A-860055D68C91}" destId="{505681D1-2764-4C13-ACDF-DA234870C1F0}" srcOrd="3" destOrd="0" presId="urn:microsoft.com/office/officeart/2009/3/layout/StepUpProcess"/>
    <dgm:cxn modelId="{B06C7F7D-10EC-422C-8867-53DF691303D0}" type="presParOf" srcId="{505681D1-2764-4C13-ACDF-DA234870C1F0}" destId="{A98D431F-F27D-4D7F-BE06-86B05F61EABE}" srcOrd="0" destOrd="0" presId="urn:microsoft.com/office/officeart/2009/3/layout/StepUpProcess"/>
    <dgm:cxn modelId="{B86A82C6-75FF-459A-8249-4BF99766CEAA}" type="presParOf" srcId="{967E7FBB-9C32-4806-8D4A-860055D68C91}" destId="{2540CC66-61F6-43CF-BFD7-A02596579E41}" srcOrd="4" destOrd="0" presId="urn:microsoft.com/office/officeart/2009/3/layout/StepUpProcess"/>
    <dgm:cxn modelId="{DAF0C1B4-C322-4A25-8145-1D054BB1A407}" type="presParOf" srcId="{2540CC66-61F6-43CF-BFD7-A02596579E41}" destId="{7E56503C-F1EF-462F-9336-EDED081CADE8}" srcOrd="0" destOrd="0" presId="urn:microsoft.com/office/officeart/2009/3/layout/StepUpProcess"/>
    <dgm:cxn modelId="{C78B45CF-1767-41A0-92A2-75441782BE2B}" type="presParOf" srcId="{2540CC66-61F6-43CF-BFD7-A02596579E41}" destId="{24F817CC-BFB0-44D2-A38F-CD0A08836ABA}" srcOrd="1" destOrd="0" presId="urn:microsoft.com/office/officeart/2009/3/layout/StepUpProcess"/>
    <dgm:cxn modelId="{BEF42E14-6024-49FD-A789-AFD5A7775B42}" type="presParOf" srcId="{2540CC66-61F6-43CF-BFD7-A02596579E41}" destId="{A08BC41E-4A16-4CD1-AB2A-30DE3FFA57C3}" srcOrd="2" destOrd="0" presId="urn:microsoft.com/office/officeart/2009/3/layout/StepUpProcess"/>
    <dgm:cxn modelId="{2422F95B-3C78-4FB9-9787-CB2665674280}" type="presParOf" srcId="{967E7FBB-9C32-4806-8D4A-860055D68C91}" destId="{405083C9-F08B-4782-BFD4-5B18FD7985E7}" srcOrd="5" destOrd="0" presId="urn:microsoft.com/office/officeart/2009/3/layout/StepUpProcess"/>
    <dgm:cxn modelId="{1D7DEB22-8BDC-4D07-9BC7-6A39BB47F19C}" type="presParOf" srcId="{405083C9-F08B-4782-BFD4-5B18FD7985E7}" destId="{BAEA8196-FD23-4F14-8C64-6CB7EE0B159A}" srcOrd="0" destOrd="0" presId="urn:microsoft.com/office/officeart/2009/3/layout/StepUpProcess"/>
    <dgm:cxn modelId="{7F6FED82-0181-4A89-BC63-EC489831CBDC}" type="presParOf" srcId="{967E7FBB-9C32-4806-8D4A-860055D68C91}" destId="{40F31D01-2C2F-4418-9B0E-8D8FF6711329}" srcOrd="6" destOrd="0" presId="urn:microsoft.com/office/officeart/2009/3/layout/StepUpProcess"/>
    <dgm:cxn modelId="{0DC30ED5-DE5B-4423-B828-7A372D8B356B}" type="presParOf" srcId="{40F31D01-2C2F-4418-9B0E-8D8FF6711329}" destId="{82CB1F9F-B4ED-4E66-8ACF-32064F665E62}" srcOrd="0" destOrd="0" presId="urn:microsoft.com/office/officeart/2009/3/layout/StepUpProcess"/>
    <dgm:cxn modelId="{A38F4E02-1949-4C41-BA27-26A1FA6039B5}" type="presParOf" srcId="{40F31D01-2C2F-4418-9B0E-8D8FF6711329}" destId="{9A852A24-01CF-4DBA-B872-4B5D8FD4121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2BF015-4ADE-425A-B359-F1D43FE600C1}" type="doc">
      <dgm:prSet loTypeId="urn:microsoft.com/office/officeart/2005/8/layout/chevron2" loCatId="list" qsTypeId="urn:microsoft.com/office/officeart/2005/8/quickstyle/simple4" qsCatId="simple" csTypeId="urn:microsoft.com/office/officeart/2005/8/colors/colorful2" csCatId="colorful" phldr="1"/>
      <dgm:spPr/>
      <dgm:t>
        <a:bodyPr/>
        <a:lstStyle/>
        <a:p>
          <a:endParaRPr lang="en-US"/>
        </a:p>
      </dgm:t>
    </dgm:pt>
    <dgm:pt modelId="{8C241234-F240-4BE6-82DB-479F34E38DCD}">
      <dgm:prSet phldrT="[Text]" custT="1"/>
      <dgm:spPr/>
      <dgm:t>
        <a:bodyPr/>
        <a:lstStyle/>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Phase 1: </a:t>
          </a:r>
        </a:p>
        <a:p>
          <a:r>
            <a:rPr lang="en-US" sz="1400" b="1" dirty="0">
              <a:latin typeface="Arial" panose="020B0604020202020204" pitchFamily="34" charset="0"/>
              <a:cs typeface="Arial" panose="020B0604020202020204" pitchFamily="34" charset="0"/>
            </a:rPr>
            <a:t>Plan</a:t>
          </a:r>
          <a:r>
            <a:rPr lang="en-US" sz="1400" dirty="0">
              <a:latin typeface="Arial" panose="020B0604020202020204" pitchFamily="34" charset="0"/>
              <a:cs typeface="Arial" panose="020B0604020202020204" pitchFamily="34" charset="0"/>
            </a:rPr>
            <a:t> </a:t>
          </a:r>
        </a:p>
      </dgm:t>
    </dgm:pt>
    <dgm:pt modelId="{9933A7BD-5645-4D2A-961C-2618FB7E1F6F}" type="parTrans" cxnId="{C91CC008-43F9-4E9C-8321-8A19C2015AE1}">
      <dgm:prSet/>
      <dgm:spPr/>
      <dgm:t>
        <a:bodyPr/>
        <a:lstStyle/>
        <a:p>
          <a:endParaRPr lang="en-US">
            <a:latin typeface="Arial" panose="020B0604020202020204" pitchFamily="34" charset="0"/>
            <a:cs typeface="Arial" panose="020B0604020202020204" pitchFamily="34" charset="0"/>
          </a:endParaRPr>
        </a:p>
      </dgm:t>
    </dgm:pt>
    <dgm:pt modelId="{D535BF9A-0104-49E6-8908-6F2E06016337}" type="sibTrans" cxnId="{C91CC008-43F9-4E9C-8321-8A19C2015AE1}">
      <dgm:prSet/>
      <dgm:spPr/>
      <dgm:t>
        <a:bodyPr/>
        <a:lstStyle/>
        <a:p>
          <a:endParaRPr lang="en-US">
            <a:latin typeface="Arial" panose="020B0604020202020204" pitchFamily="34" charset="0"/>
            <a:cs typeface="Arial" panose="020B0604020202020204" pitchFamily="34" charset="0"/>
          </a:endParaRPr>
        </a:p>
      </dgm:t>
    </dgm:pt>
    <dgm:pt modelId="{53161BA1-E45A-4ABF-8C0A-077416F73826}">
      <dgm:prSet phldrT="[Text]"/>
      <dgm:spPr/>
      <dgm:t>
        <a:bodyPr/>
        <a:lstStyle/>
        <a:p>
          <a:r>
            <a:rPr lang="en-US">
              <a:latin typeface="Arial" panose="020B0604020202020204" pitchFamily="34" charset="0"/>
              <a:cs typeface="Arial" panose="020B0604020202020204" pitchFamily="34" charset="0"/>
            </a:rPr>
            <a:t>Consultant hired, work plan and budget, kick off workshop</a:t>
          </a:r>
        </a:p>
      </dgm:t>
    </dgm:pt>
    <dgm:pt modelId="{523F2AF1-12E0-406A-B501-60927ACDCEC5}" type="parTrans" cxnId="{106385B6-78E0-4D62-A3DC-5319533250F8}">
      <dgm:prSet/>
      <dgm:spPr/>
      <dgm:t>
        <a:bodyPr/>
        <a:lstStyle/>
        <a:p>
          <a:endParaRPr lang="en-US">
            <a:latin typeface="Arial" panose="020B0604020202020204" pitchFamily="34" charset="0"/>
            <a:cs typeface="Arial" panose="020B0604020202020204" pitchFamily="34" charset="0"/>
          </a:endParaRPr>
        </a:p>
      </dgm:t>
    </dgm:pt>
    <dgm:pt modelId="{43DB51D8-F3CA-40A7-9E4B-31E60B287213}" type="sibTrans" cxnId="{106385B6-78E0-4D62-A3DC-5319533250F8}">
      <dgm:prSet/>
      <dgm:spPr/>
      <dgm:t>
        <a:bodyPr/>
        <a:lstStyle/>
        <a:p>
          <a:endParaRPr lang="en-US">
            <a:latin typeface="Arial" panose="020B0604020202020204" pitchFamily="34" charset="0"/>
            <a:cs typeface="Arial" panose="020B0604020202020204" pitchFamily="34" charset="0"/>
          </a:endParaRPr>
        </a:p>
      </dgm:t>
    </dgm:pt>
    <dgm:pt modelId="{F2B27A6C-BB9A-4F1A-8C51-4E2BE0E3A05E}">
      <dgm:prSet phldrT="[Text]"/>
      <dgm:spPr/>
      <dgm:t>
        <a:bodyPr/>
        <a:lstStyle/>
        <a:p>
          <a:r>
            <a:rPr lang="en-US" dirty="0">
              <a:latin typeface="Arial" panose="020B0604020202020204" pitchFamily="34" charset="0"/>
              <a:cs typeface="Arial" panose="020B0604020202020204" pitchFamily="34" charset="0"/>
            </a:rPr>
            <a:t>Timeline and responsibilities</a:t>
          </a:r>
        </a:p>
      </dgm:t>
    </dgm:pt>
    <dgm:pt modelId="{A2C5E265-43FF-4392-A2BF-9FEB45737438}" type="parTrans" cxnId="{6747AC0C-1698-4E19-B8FF-3C8D1AC2FB1A}">
      <dgm:prSet/>
      <dgm:spPr/>
      <dgm:t>
        <a:bodyPr/>
        <a:lstStyle/>
        <a:p>
          <a:endParaRPr lang="en-US">
            <a:latin typeface="Arial" panose="020B0604020202020204" pitchFamily="34" charset="0"/>
            <a:cs typeface="Arial" panose="020B0604020202020204" pitchFamily="34" charset="0"/>
          </a:endParaRPr>
        </a:p>
      </dgm:t>
    </dgm:pt>
    <dgm:pt modelId="{3210AD92-A1DC-400C-9261-048924F3ED42}" type="sibTrans" cxnId="{6747AC0C-1698-4E19-B8FF-3C8D1AC2FB1A}">
      <dgm:prSet/>
      <dgm:spPr/>
      <dgm:t>
        <a:bodyPr/>
        <a:lstStyle/>
        <a:p>
          <a:endParaRPr lang="en-US">
            <a:latin typeface="Arial" panose="020B0604020202020204" pitchFamily="34" charset="0"/>
            <a:cs typeface="Arial" panose="020B0604020202020204" pitchFamily="34" charset="0"/>
          </a:endParaRPr>
        </a:p>
      </dgm:t>
    </dgm:pt>
    <dgm:pt modelId="{5FC9DDD5-BEA7-4E4C-B5DD-078C333E14EA}">
      <dgm:prSet phldrT="[Text]" custT="1"/>
      <dgm:spPr/>
      <dgm:t>
        <a:bodyPr/>
        <a:lstStyle/>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Phase 3: </a:t>
          </a:r>
          <a:r>
            <a:rPr lang="en-US" sz="1400" b="1" dirty="0">
              <a:latin typeface="Arial" panose="020B0604020202020204" pitchFamily="34" charset="0"/>
              <a:cs typeface="Arial" panose="020B0604020202020204" pitchFamily="34" charset="0"/>
            </a:rPr>
            <a:t>Consult &amp; Refine</a:t>
          </a:r>
        </a:p>
      </dgm:t>
    </dgm:pt>
    <dgm:pt modelId="{D28C45B9-7086-4D9E-B483-64E99C4F1AE3}" type="parTrans" cxnId="{9B6E6C31-73B9-4715-A648-07A2124150A6}">
      <dgm:prSet/>
      <dgm:spPr/>
      <dgm:t>
        <a:bodyPr/>
        <a:lstStyle/>
        <a:p>
          <a:endParaRPr lang="en-US">
            <a:latin typeface="Arial" panose="020B0604020202020204" pitchFamily="34" charset="0"/>
            <a:cs typeface="Arial" panose="020B0604020202020204" pitchFamily="34" charset="0"/>
          </a:endParaRPr>
        </a:p>
      </dgm:t>
    </dgm:pt>
    <dgm:pt modelId="{B02441F5-06BD-495C-937F-1E6F745C2910}" type="sibTrans" cxnId="{9B6E6C31-73B9-4715-A648-07A2124150A6}">
      <dgm:prSet/>
      <dgm:spPr/>
      <dgm:t>
        <a:bodyPr/>
        <a:lstStyle/>
        <a:p>
          <a:endParaRPr lang="en-US">
            <a:latin typeface="Arial" panose="020B0604020202020204" pitchFamily="34" charset="0"/>
            <a:cs typeface="Arial" panose="020B0604020202020204" pitchFamily="34" charset="0"/>
          </a:endParaRPr>
        </a:p>
      </dgm:t>
    </dgm:pt>
    <dgm:pt modelId="{C7FE5BDB-6FAC-4C89-939B-802CF4D14215}">
      <dgm:prSet phldrT="[Text]"/>
      <dgm:spPr/>
      <dgm:t>
        <a:bodyPr/>
        <a:lstStyle/>
        <a:p>
          <a:r>
            <a:rPr lang="en-US">
              <a:latin typeface="Arial" panose="020B0604020202020204" pitchFamily="34" charset="0"/>
              <a:cs typeface="Arial" panose="020B0604020202020204" pitchFamily="34" charset="0"/>
            </a:rPr>
            <a:t>Stakeholder engagement on strategy, refine activities</a:t>
          </a:r>
        </a:p>
      </dgm:t>
    </dgm:pt>
    <dgm:pt modelId="{A64E6EA0-39E7-4B05-A4C4-EE9F1478202A}" type="parTrans" cxnId="{ED74EE95-19E7-482B-B530-68FC9B8E2679}">
      <dgm:prSet/>
      <dgm:spPr/>
      <dgm:t>
        <a:bodyPr/>
        <a:lstStyle/>
        <a:p>
          <a:endParaRPr lang="en-US">
            <a:latin typeface="Arial" panose="020B0604020202020204" pitchFamily="34" charset="0"/>
            <a:cs typeface="Arial" panose="020B0604020202020204" pitchFamily="34" charset="0"/>
          </a:endParaRPr>
        </a:p>
      </dgm:t>
    </dgm:pt>
    <dgm:pt modelId="{2F05574E-4343-469B-AD10-6694C9ABDF81}" type="sibTrans" cxnId="{ED74EE95-19E7-482B-B530-68FC9B8E2679}">
      <dgm:prSet/>
      <dgm:spPr/>
      <dgm:t>
        <a:bodyPr/>
        <a:lstStyle/>
        <a:p>
          <a:endParaRPr lang="en-US">
            <a:latin typeface="Arial" panose="020B0604020202020204" pitchFamily="34" charset="0"/>
            <a:cs typeface="Arial" panose="020B0604020202020204" pitchFamily="34" charset="0"/>
          </a:endParaRPr>
        </a:p>
      </dgm:t>
    </dgm:pt>
    <dgm:pt modelId="{085F04D0-EF34-442A-8C3E-2092E6643D8D}">
      <dgm:prSet phldrT="[Text]" custT="1"/>
      <dgm:spPr/>
      <dgm:t>
        <a:bodyPr/>
        <a:lstStyle/>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Phase 4: </a:t>
          </a:r>
          <a:r>
            <a:rPr lang="en-US" sz="1400" b="1" dirty="0">
              <a:latin typeface="Arial" panose="020B0604020202020204" pitchFamily="34" charset="0"/>
              <a:cs typeface="Arial" panose="020B0604020202020204" pitchFamily="34" charset="0"/>
            </a:rPr>
            <a:t> finalize project design</a:t>
          </a:r>
        </a:p>
      </dgm:t>
    </dgm:pt>
    <dgm:pt modelId="{5D383BE0-3525-40E9-BC43-C4D4F9057AF3}" type="parTrans" cxnId="{CED8F701-FDAD-4F95-ABE0-9F48CA56F841}">
      <dgm:prSet/>
      <dgm:spPr/>
      <dgm:t>
        <a:bodyPr/>
        <a:lstStyle/>
        <a:p>
          <a:endParaRPr lang="en-US">
            <a:latin typeface="Arial" panose="020B0604020202020204" pitchFamily="34" charset="0"/>
            <a:cs typeface="Arial" panose="020B0604020202020204" pitchFamily="34" charset="0"/>
          </a:endParaRPr>
        </a:p>
      </dgm:t>
    </dgm:pt>
    <dgm:pt modelId="{4A2E8A19-2C2B-43D7-A115-2DCFC7E1EE87}" type="sibTrans" cxnId="{CED8F701-FDAD-4F95-ABE0-9F48CA56F841}">
      <dgm:prSet/>
      <dgm:spPr/>
      <dgm:t>
        <a:bodyPr/>
        <a:lstStyle/>
        <a:p>
          <a:endParaRPr lang="en-US">
            <a:latin typeface="Arial" panose="020B0604020202020204" pitchFamily="34" charset="0"/>
            <a:cs typeface="Arial" panose="020B0604020202020204" pitchFamily="34" charset="0"/>
          </a:endParaRPr>
        </a:p>
      </dgm:t>
    </dgm:pt>
    <dgm:pt modelId="{37426516-D07B-491A-A263-4831227AD1C7}">
      <dgm:prSet phldrT="[Text]"/>
      <dgm:spPr/>
      <dgm:t>
        <a:bodyPr/>
        <a:lstStyle/>
        <a:p>
          <a:r>
            <a:rPr lang="en-US">
              <a:latin typeface="Arial" panose="020B0604020202020204" pitchFamily="34" charset="0"/>
              <a:cs typeface="Arial" panose="020B0604020202020204" pitchFamily="34" charset="0"/>
            </a:rPr>
            <a:t>Results framework</a:t>
          </a:r>
        </a:p>
      </dgm:t>
    </dgm:pt>
    <dgm:pt modelId="{BF179FFB-9ABB-44BE-A7F0-02AAB093E700}" type="parTrans" cxnId="{D104D7D8-142D-4946-9A81-5222419C7C99}">
      <dgm:prSet/>
      <dgm:spPr/>
      <dgm:t>
        <a:bodyPr/>
        <a:lstStyle/>
        <a:p>
          <a:endParaRPr lang="en-US">
            <a:latin typeface="Arial" panose="020B0604020202020204" pitchFamily="34" charset="0"/>
            <a:cs typeface="Arial" panose="020B0604020202020204" pitchFamily="34" charset="0"/>
          </a:endParaRPr>
        </a:p>
      </dgm:t>
    </dgm:pt>
    <dgm:pt modelId="{8B8E4265-DDA1-44DC-899E-14A09E148B32}" type="sibTrans" cxnId="{D104D7D8-142D-4946-9A81-5222419C7C99}">
      <dgm:prSet/>
      <dgm:spPr/>
      <dgm:t>
        <a:bodyPr/>
        <a:lstStyle/>
        <a:p>
          <a:endParaRPr lang="en-US">
            <a:latin typeface="Arial" panose="020B0604020202020204" pitchFamily="34" charset="0"/>
            <a:cs typeface="Arial" panose="020B0604020202020204" pitchFamily="34" charset="0"/>
          </a:endParaRPr>
        </a:p>
      </dgm:t>
    </dgm:pt>
    <dgm:pt modelId="{AB7D3DEA-FAB2-450C-9C9F-12DB6D4E6FE2}">
      <dgm:prSet custT="1"/>
      <dgm:spPr/>
      <dgm:t>
        <a:bodyPr/>
        <a:lstStyle/>
        <a:p>
          <a:endParaRPr lang="en-US" sz="7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Phase 2: </a:t>
          </a:r>
          <a:r>
            <a:rPr lang="en-US" sz="1400" b="1" dirty="0">
              <a:latin typeface="Arial" panose="020B0604020202020204" pitchFamily="34" charset="0"/>
              <a:cs typeface="Arial" panose="020B0604020202020204" pitchFamily="34" charset="0"/>
            </a:rPr>
            <a:t>Detailed Design</a:t>
          </a:r>
        </a:p>
      </dgm:t>
    </dgm:pt>
    <dgm:pt modelId="{21D07118-B626-462E-92FF-1C94007EC6B3}" type="parTrans" cxnId="{4F9773AA-44E0-4E74-9E32-E27D59ABB443}">
      <dgm:prSet/>
      <dgm:spPr/>
      <dgm:t>
        <a:bodyPr/>
        <a:lstStyle/>
        <a:p>
          <a:endParaRPr lang="en-US">
            <a:latin typeface="Arial" panose="020B0604020202020204" pitchFamily="34" charset="0"/>
            <a:cs typeface="Arial" panose="020B0604020202020204" pitchFamily="34" charset="0"/>
          </a:endParaRPr>
        </a:p>
      </dgm:t>
    </dgm:pt>
    <dgm:pt modelId="{E446613D-5FD3-4A14-B00B-FD272B149BC1}" type="sibTrans" cxnId="{4F9773AA-44E0-4E74-9E32-E27D59ABB443}">
      <dgm:prSet/>
      <dgm:spPr/>
      <dgm:t>
        <a:bodyPr/>
        <a:lstStyle/>
        <a:p>
          <a:endParaRPr lang="en-US">
            <a:latin typeface="Arial" panose="020B0604020202020204" pitchFamily="34" charset="0"/>
            <a:cs typeface="Arial" panose="020B0604020202020204" pitchFamily="34" charset="0"/>
          </a:endParaRPr>
        </a:p>
      </dgm:t>
    </dgm:pt>
    <dgm:pt modelId="{C1470A9B-E3F1-42E7-A85A-6487C6C0D0ED}">
      <dgm:prSet custT="1"/>
      <dgm:spPr/>
      <dgm:t>
        <a:bodyPr/>
        <a:lstStyle/>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Phase 5: </a:t>
          </a:r>
          <a:r>
            <a:rPr lang="en-US" sz="1400" b="1">
              <a:latin typeface="Arial" panose="020B0604020202020204" pitchFamily="34" charset="0"/>
              <a:cs typeface="Arial" panose="020B0604020202020204" pitchFamily="34" charset="0"/>
            </a:rPr>
            <a:t>Submit</a:t>
          </a:r>
        </a:p>
      </dgm:t>
    </dgm:pt>
    <dgm:pt modelId="{43CFABE5-9408-4060-B306-D65D143C65D7}" type="parTrans" cxnId="{A37C6F64-5899-4F2A-AFE7-32FC12C28182}">
      <dgm:prSet/>
      <dgm:spPr/>
      <dgm:t>
        <a:bodyPr/>
        <a:lstStyle/>
        <a:p>
          <a:endParaRPr lang="en-US">
            <a:latin typeface="Arial" panose="020B0604020202020204" pitchFamily="34" charset="0"/>
            <a:cs typeface="Arial" panose="020B0604020202020204" pitchFamily="34" charset="0"/>
          </a:endParaRPr>
        </a:p>
      </dgm:t>
    </dgm:pt>
    <dgm:pt modelId="{1697DA6C-0F01-46F6-B091-3FBD1C5F194E}" type="sibTrans" cxnId="{A37C6F64-5899-4F2A-AFE7-32FC12C28182}">
      <dgm:prSet/>
      <dgm:spPr/>
      <dgm:t>
        <a:bodyPr/>
        <a:lstStyle/>
        <a:p>
          <a:endParaRPr lang="en-US">
            <a:latin typeface="Arial" panose="020B0604020202020204" pitchFamily="34" charset="0"/>
            <a:cs typeface="Arial" panose="020B0604020202020204" pitchFamily="34" charset="0"/>
          </a:endParaRPr>
        </a:p>
      </dgm:t>
    </dgm:pt>
    <dgm:pt modelId="{C7CC0958-DDB4-4622-AF29-042277A26F69}">
      <dgm:prSet/>
      <dgm:spPr/>
      <dgm:t>
        <a:bodyPr/>
        <a:lstStyle/>
        <a:p>
          <a:r>
            <a:rPr lang="en-US">
              <a:latin typeface="Arial" panose="020B0604020202020204" pitchFamily="34" charset="0"/>
              <a:cs typeface="Arial" panose="020B0604020202020204" pitchFamily="34" charset="0"/>
            </a:rPr>
            <a:t>Determine sites, stakeholder engagement plan</a:t>
          </a:r>
        </a:p>
      </dgm:t>
    </dgm:pt>
    <dgm:pt modelId="{C0D0F3B4-35C2-42C7-9434-6B0558C5247F}" type="parTrans" cxnId="{B0FA0AC6-75E7-4F1C-97F6-BA4DD90876AB}">
      <dgm:prSet/>
      <dgm:spPr/>
      <dgm:t>
        <a:bodyPr/>
        <a:lstStyle/>
        <a:p>
          <a:endParaRPr lang="en-US">
            <a:latin typeface="Arial" panose="020B0604020202020204" pitchFamily="34" charset="0"/>
            <a:cs typeface="Arial" panose="020B0604020202020204" pitchFamily="34" charset="0"/>
          </a:endParaRPr>
        </a:p>
      </dgm:t>
    </dgm:pt>
    <dgm:pt modelId="{6D1F81BF-29C0-4D60-AE08-8A1F8D7CE863}" type="sibTrans" cxnId="{B0FA0AC6-75E7-4F1C-97F6-BA4DD90876AB}">
      <dgm:prSet/>
      <dgm:spPr/>
      <dgm:t>
        <a:bodyPr/>
        <a:lstStyle/>
        <a:p>
          <a:endParaRPr lang="en-US">
            <a:latin typeface="Arial" panose="020B0604020202020204" pitchFamily="34" charset="0"/>
            <a:cs typeface="Arial" panose="020B0604020202020204" pitchFamily="34" charset="0"/>
          </a:endParaRPr>
        </a:p>
      </dgm:t>
    </dgm:pt>
    <dgm:pt modelId="{6A50A6CF-D050-4F17-ADFD-F043F39C3C5A}">
      <dgm:prSet/>
      <dgm:spPr/>
      <dgm:t>
        <a:bodyPr/>
        <a:lstStyle/>
        <a:p>
          <a:r>
            <a:rPr lang="en-US" dirty="0">
              <a:latin typeface="Arial" panose="020B0604020202020204" pitchFamily="34" charset="0"/>
              <a:cs typeface="Arial" panose="020B0604020202020204" pitchFamily="34" charset="0"/>
            </a:rPr>
            <a:t>Technical Design</a:t>
          </a:r>
        </a:p>
      </dgm:t>
    </dgm:pt>
    <dgm:pt modelId="{F119824F-44D4-45D2-90E1-A97385C878CD}" type="parTrans" cxnId="{51B0B6A7-4F8D-4666-8FBB-02AF338DE956}">
      <dgm:prSet/>
      <dgm:spPr/>
      <dgm:t>
        <a:bodyPr/>
        <a:lstStyle/>
        <a:p>
          <a:endParaRPr lang="en-US">
            <a:latin typeface="Arial" panose="020B0604020202020204" pitchFamily="34" charset="0"/>
            <a:cs typeface="Arial" panose="020B0604020202020204" pitchFamily="34" charset="0"/>
          </a:endParaRPr>
        </a:p>
      </dgm:t>
    </dgm:pt>
    <dgm:pt modelId="{4CBCECD3-56C2-4CEB-9CED-8C8C25C7EA08}" type="sibTrans" cxnId="{51B0B6A7-4F8D-4666-8FBB-02AF338DE956}">
      <dgm:prSet/>
      <dgm:spPr/>
      <dgm:t>
        <a:bodyPr/>
        <a:lstStyle/>
        <a:p>
          <a:endParaRPr lang="en-US">
            <a:latin typeface="Arial" panose="020B0604020202020204" pitchFamily="34" charset="0"/>
            <a:cs typeface="Arial" panose="020B0604020202020204" pitchFamily="34" charset="0"/>
          </a:endParaRPr>
        </a:p>
      </dgm:t>
    </dgm:pt>
    <dgm:pt modelId="{5AFB0050-4DA1-4B59-86B0-99D32459E8B3}">
      <dgm:prSet/>
      <dgm:spPr/>
      <dgm:t>
        <a:bodyPr/>
        <a:lstStyle/>
        <a:p>
          <a:r>
            <a:rPr lang="en-US" dirty="0">
              <a:latin typeface="Arial" panose="020B0604020202020204" pitchFamily="34" charset="0"/>
              <a:cs typeface="Arial" panose="020B0604020202020204" pitchFamily="34" charset="0"/>
            </a:rPr>
            <a:t>Validation workshop, Revise ProDoc, disclose Safeguards documents, Government and partners sign off, submit</a:t>
          </a:r>
        </a:p>
      </dgm:t>
    </dgm:pt>
    <dgm:pt modelId="{4A632A6B-6E75-406D-97DE-C78CEF924941}" type="parTrans" cxnId="{253CCD14-3EFD-404A-9E57-D9CF6BDAF1FE}">
      <dgm:prSet/>
      <dgm:spPr/>
      <dgm:t>
        <a:bodyPr/>
        <a:lstStyle/>
        <a:p>
          <a:endParaRPr lang="en-US">
            <a:latin typeface="Arial" panose="020B0604020202020204" pitchFamily="34" charset="0"/>
            <a:cs typeface="Arial" panose="020B0604020202020204" pitchFamily="34" charset="0"/>
          </a:endParaRPr>
        </a:p>
      </dgm:t>
    </dgm:pt>
    <dgm:pt modelId="{F1ED9486-76E2-4259-8FD8-4A901BCCEA06}" type="sibTrans" cxnId="{253CCD14-3EFD-404A-9E57-D9CF6BDAF1FE}">
      <dgm:prSet/>
      <dgm:spPr/>
      <dgm:t>
        <a:bodyPr/>
        <a:lstStyle/>
        <a:p>
          <a:endParaRPr lang="en-US">
            <a:latin typeface="Arial" panose="020B0604020202020204" pitchFamily="34" charset="0"/>
            <a:cs typeface="Arial" panose="020B0604020202020204" pitchFamily="34" charset="0"/>
          </a:endParaRPr>
        </a:p>
      </dgm:t>
    </dgm:pt>
    <dgm:pt modelId="{520E6160-F856-4B8B-B7C5-99BFE2C5353C}">
      <dgm:prSet phldrT="[Text]"/>
      <dgm:spPr/>
      <dgm:t>
        <a:bodyPr/>
        <a:lstStyle/>
        <a:p>
          <a:r>
            <a:rPr lang="en-US" dirty="0">
              <a:latin typeface="Arial" panose="020B0604020202020204" pitchFamily="34" charset="0"/>
              <a:cs typeface="Arial" panose="020B0604020202020204" pitchFamily="34" charset="0"/>
            </a:rPr>
            <a:t>Finalize implementation arrangement &gt; Org chart</a:t>
          </a:r>
        </a:p>
      </dgm:t>
    </dgm:pt>
    <dgm:pt modelId="{50652B89-CB5B-4359-A418-0C62EEA55513}" type="parTrans" cxnId="{08FAE607-E3F6-47CF-ADA6-753FFD4D8736}">
      <dgm:prSet/>
      <dgm:spPr/>
      <dgm:t>
        <a:bodyPr/>
        <a:lstStyle/>
        <a:p>
          <a:endParaRPr lang="en-US">
            <a:latin typeface="Arial" panose="020B0604020202020204" pitchFamily="34" charset="0"/>
            <a:cs typeface="Arial" panose="020B0604020202020204" pitchFamily="34" charset="0"/>
          </a:endParaRPr>
        </a:p>
      </dgm:t>
    </dgm:pt>
    <dgm:pt modelId="{7CCC973C-1981-4F24-88FD-667F4D841892}" type="sibTrans" cxnId="{08FAE607-E3F6-47CF-ADA6-753FFD4D8736}">
      <dgm:prSet/>
      <dgm:spPr/>
      <dgm:t>
        <a:bodyPr/>
        <a:lstStyle/>
        <a:p>
          <a:endParaRPr lang="en-US">
            <a:latin typeface="Arial" panose="020B0604020202020204" pitchFamily="34" charset="0"/>
            <a:cs typeface="Arial" panose="020B0604020202020204" pitchFamily="34" charset="0"/>
          </a:endParaRPr>
        </a:p>
      </dgm:t>
    </dgm:pt>
    <dgm:pt modelId="{32B718ED-4531-4733-A62A-81484123AC21}">
      <dgm:prSet phldrT="[Text]"/>
      <dgm:spPr/>
      <dgm:t>
        <a:bodyPr/>
        <a:lstStyle/>
        <a:p>
          <a:r>
            <a:rPr lang="en-US">
              <a:latin typeface="Arial" panose="020B0604020202020204" pitchFamily="34" charset="0"/>
              <a:cs typeface="Arial" panose="020B0604020202020204" pitchFamily="34" charset="0"/>
            </a:rPr>
            <a:t>Detailed budget</a:t>
          </a:r>
        </a:p>
      </dgm:t>
    </dgm:pt>
    <dgm:pt modelId="{C59224D5-20CC-4AF3-AE28-A96C84D4D29B}" type="parTrans" cxnId="{5879CF3E-D5B3-43E3-9EBD-AD9281D78F05}">
      <dgm:prSet/>
      <dgm:spPr/>
      <dgm:t>
        <a:bodyPr/>
        <a:lstStyle/>
        <a:p>
          <a:endParaRPr lang="en-US">
            <a:latin typeface="Arial" panose="020B0604020202020204" pitchFamily="34" charset="0"/>
            <a:cs typeface="Arial" panose="020B0604020202020204" pitchFamily="34" charset="0"/>
          </a:endParaRPr>
        </a:p>
      </dgm:t>
    </dgm:pt>
    <dgm:pt modelId="{5509CFA5-5A8F-4752-8724-CC5D0B66CA76}" type="sibTrans" cxnId="{5879CF3E-D5B3-43E3-9EBD-AD9281D78F05}">
      <dgm:prSet/>
      <dgm:spPr/>
      <dgm:t>
        <a:bodyPr/>
        <a:lstStyle/>
        <a:p>
          <a:endParaRPr lang="en-US">
            <a:latin typeface="Arial" panose="020B0604020202020204" pitchFamily="34" charset="0"/>
            <a:cs typeface="Arial" panose="020B0604020202020204" pitchFamily="34" charset="0"/>
          </a:endParaRPr>
        </a:p>
      </dgm:t>
    </dgm:pt>
    <dgm:pt modelId="{F8A9335B-C792-4971-B42D-D23571B8D10C}">
      <dgm:prSet phldrT="[Text]"/>
      <dgm:spPr/>
      <dgm:t>
        <a:bodyPr/>
        <a:lstStyle/>
        <a:p>
          <a:r>
            <a:rPr lang="en-US">
              <a:latin typeface="Arial" panose="020B0604020202020204" pitchFamily="34" charset="0"/>
              <a:cs typeface="Arial" panose="020B0604020202020204" pitchFamily="34" charset="0"/>
            </a:rPr>
            <a:t>Safeguards</a:t>
          </a:r>
        </a:p>
      </dgm:t>
    </dgm:pt>
    <dgm:pt modelId="{931FF9F5-BBAA-4F05-BA22-64A998041A49}" type="parTrans" cxnId="{7EAEE58D-3BC5-4DED-8FBF-F7BDC2D81549}">
      <dgm:prSet/>
      <dgm:spPr/>
      <dgm:t>
        <a:bodyPr/>
        <a:lstStyle/>
        <a:p>
          <a:endParaRPr lang="en-US">
            <a:latin typeface="Arial" panose="020B0604020202020204" pitchFamily="34" charset="0"/>
            <a:cs typeface="Arial" panose="020B0604020202020204" pitchFamily="34" charset="0"/>
          </a:endParaRPr>
        </a:p>
      </dgm:t>
    </dgm:pt>
    <dgm:pt modelId="{8B8645C2-543D-47BB-B6AB-976782EBEE8F}" type="sibTrans" cxnId="{7EAEE58D-3BC5-4DED-8FBF-F7BDC2D81549}">
      <dgm:prSet/>
      <dgm:spPr/>
      <dgm:t>
        <a:bodyPr/>
        <a:lstStyle/>
        <a:p>
          <a:endParaRPr lang="en-US">
            <a:latin typeface="Arial" panose="020B0604020202020204" pitchFamily="34" charset="0"/>
            <a:cs typeface="Arial" panose="020B0604020202020204" pitchFamily="34" charset="0"/>
          </a:endParaRPr>
        </a:p>
      </dgm:t>
    </dgm:pt>
    <dgm:pt modelId="{07EEB5AF-1645-4E36-B363-2525AADECCAA}">
      <dgm:prSet/>
      <dgm:spPr/>
      <dgm:t>
        <a:bodyPr/>
        <a:lstStyle/>
        <a:p>
          <a:r>
            <a:rPr lang="en-US">
              <a:latin typeface="Arial" panose="020B0604020202020204" pitchFamily="34" charset="0"/>
              <a:cs typeface="Arial" panose="020B0604020202020204" pitchFamily="34" charset="0"/>
            </a:rPr>
            <a:t>Stakeholder engagement on baseline</a:t>
          </a:r>
        </a:p>
      </dgm:t>
    </dgm:pt>
    <dgm:pt modelId="{5812D50F-A979-4B20-B54F-66A65A81A886}" type="parTrans" cxnId="{02910CD9-331F-4EDA-98EE-36B3402B9844}">
      <dgm:prSet/>
      <dgm:spPr/>
      <dgm:t>
        <a:bodyPr/>
        <a:lstStyle/>
        <a:p>
          <a:endParaRPr lang="en-US">
            <a:latin typeface="Arial" panose="020B0604020202020204" pitchFamily="34" charset="0"/>
            <a:cs typeface="Arial" panose="020B0604020202020204" pitchFamily="34" charset="0"/>
          </a:endParaRPr>
        </a:p>
      </dgm:t>
    </dgm:pt>
    <dgm:pt modelId="{50E1D4A1-BFCB-49AC-9B3D-A0A5DE08A394}" type="sibTrans" cxnId="{02910CD9-331F-4EDA-98EE-36B3402B9844}">
      <dgm:prSet/>
      <dgm:spPr/>
      <dgm:t>
        <a:bodyPr/>
        <a:lstStyle/>
        <a:p>
          <a:endParaRPr lang="en-US">
            <a:latin typeface="Arial" panose="020B0604020202020204" pitchFamily="34" charset="0"/>
            <a:cs typeface="Arial" panose="020B0604020202020204" pitchFamily="34" charset="0"/>
          </a:endParaRPr>
        </a:p>
      </dgm:t>
    </dgm:pt>
    <dgm:pt modelId="{734473D4-3064-4C5C-8560-3EB2FD0D799D}">
      <dgm:prSet phldrT="[Text]"/>
      <dgm:spPr/>
      <dgm:t>
        <a:bodyPr/>
        <a:lstStyle/>
        <a:p>
          <a:r>
            <a:rPr lang="en-US" dirty="0">
              <a:latin typeface="Arial" panose="020B0604020202020204" pitchFamily="34" charset="0"/>
              <a:cs typeface="Arial" panose="020B0604020202020204" pitchFamily="34" charset="0"/>
            </a:rPr>
            <a:t>Gender Analysis</a:t>
          </a:r>
        </a:p>
      </dgm:t>
    </dgm:pt>
    <dgm:pt modelId="{C30D8E3D-AE36-45C4-A259-E4B81E78FDB5}" type="parTrans" cxnId="{C42BB711-64A3-4F13-8320-FB0930BAE043}">
      <dgm:prSet/>
      <dgm:spPr/>
      <dgm:t>
        <a:bodyPr/>
        <a:lstStyle/>
        <a:p>
          <a:endParaRPr lang="en-US">
            <a:latin typeface="Arial" panose="020B0604020202020204" pitchFamily="34" charset="0"/>
            <a:cs typeface="Arial" panose="020B0604020202020204" pitchFamily="34" charset="0"/>
          </a:endParaRPr>
        </a:p>
      </dgm:t>
    </dgm:pt>
    <dgm:pt modelId="{CC74950A-937C-44EC-BEA7-13908FDBC3E8}" type="sibTrans" cxnId="{C42BB711-64A3-4F13-8320-FB0930BAE043}">
      <dgm:prSet/>
      <dgm:spPr/>
      <dgm:t>
        <a:bodyPr/>
        <a:lstStyle/>
        <a:p>
          <a:endParaRPr lang="en-US">
            <a:latin typeface="Arial" panose="020B0604020202020204" pitchFamily="34" charset="0"/>
            <a:cs typeface="Arial" panose="020B0604020202020204" pitchFamily="34" charset="0"/>
          </a:endParaRPr>
        </a:p>
      </dgm:t>
    </dgm:pt>
    <dgm:pt modelId="{7BCCFE2A-249F-4CF5-B59E-1D8A1AB9B6BE}" type="pres">
      <dgm:prSet presAssocID="{552BF015-4ADE-425A-B359-F1D43FE600C1}" presName="linearFlow" presStyleCnt="0">
        <dgm:presLayoutVars>
          <dgm:dir/>
          <dgm:animLvl val="lvl"/>
          <dgm:resizeHandles val="exact"/>
        </dgm:presLayoutVars>
      </dgm:prSet>
      <dgm:spPr/>
    </dgm:pt>
    <dgm:pt modelId="{CAF2BBA2-2198-4D14-8EA2-FFF9916454FD}" type="pres">
      <dgm:prSet presAssocID="{8C241234-F240-4BE6-82DB-479F34E38DCD}" presName="composite" presStyleCnt="0"/>
      <dgm:spPr/>
    </dgm:pt>
    <dgm:pt modelId="{CEF39216-EC56-432A-9DA7-4EC1F6352CB5}" type="pres">
      <dgm:prSet presAssocID="{8C241234-F240-4BE6-82DB-479F34E38DCD}" presName="parentText" presStyleLbl="alignNode1" presStyleIdx="0" presStyleCnt="5">
        <dgm:presLayoutVars>
          <dgm:chMax val="1"/>
          <dgm:bulletEnabled val="1"/>
        </dgm:presLayoutVars>
      </dgm:prSet>
      <dgm:spPr/>
    </dgm:pt>
    <dgm:pt modelId="{98F1534E-8527-426C-B435-0AE509E277CC}" type="pres">
      <dgm:prSet presAssocID="{8C241234-F240-4BE6-82DB-479F34E38DCD}" presName="descendantText" presStyleLbl="alignAcc1" presStyleIdx="0" presStyleCnt="5">
        <dgm:presLayoutVars>
          <dgm:bulletEnabled val="1"/>
        </dgm:presLayoutVars>
      </dgm:prSet>
      <dgm:spPr/>
    </dgm:pt>
    <dgm:pt modelId="{436A53C0-BBFB-4D77-A2D6-CB04AE9675A6}" type="pres">
      <dgm:prSet presAssocID="{D535BF9A-0104-49E6-8908-6F2E06016337}" presName="sp" presStyleCnt="0"/>
      <dgm:spPr/>
    </dgm:pt>
    <dgm:pt modelId="{F1A1DFC6-2FA3-48BF-88CB-671542E5E07F}" type="pres">
      <dgm:prSet presAssocID="{AB7D3DEA-FAB2-450C-9C9F-12DB6D4E6FE2}" presName="composite" presStyleCnt="0"/>
      <dgm:spPr/>
    </dgm:pt>
    <dgm:pt modelId="{30FDE174-BB83-4291-85D5-76D1CAB03EC8}" type="pres">
      <dgm:prSet presAssocID="{AB7D3DEA-FAB2-450C-9C9F-12DB6D4E6FE2}" presName="parentText" presStyleLbl="alignNode1" presStyleIdx="1" presStyleCnt="5">
        <dgm:presLayoutVars>
          <dgm:chMax val="1"/>
          <dgm:bulletEnabled val="1"/>
        </dgm:presLayoutVars>
      </dgm:prSet>
      <dgm:spPr/>
    </dgm:pt>
    <dgm:pt modelId="{F5B08A1A-3184-4690-9B47-556739EDE8BC}" type="pres">
      <dgm:prSet presAssocID="{AB7D3DEA-FAB2-450C-9C9F-12DB6D4E6FE2}" presName="descendantText" presStyleLbl="alignAcc1" presStyleIdx="1" presStyleCnt="5" custLinFactNeighborY="3638">
        <dgm:presLayoutVars>
          <dgm:bulletEnabled val="1"/>
        </dgm:presLayoutVars>
      </dgm:prSet>
      <dgm:spPr/>
    </dgm:pt>
    <dgm:pt modelId="{AB1F00F9-27AA-4818-96E7-950FD2877179}" type="pres">
      <dgm:prSet presAssocID="{E446613D-5FD3-4A14-B00B-FD272B149BC1}" presName="sp" presStyleCnt="0"/>
      <dgm:spPr/>
    </dgm:pt>
    <dgm:pt modelId="{5CC5AEC6-2771-4792-AD54-85E84A47C838}" type="pres">
      <dgm:prSet presAssocID="{5FC9DDD5-BEA7-4E4C-B5DD-078C333E14EA}" presName="composite" presStyleCnt="0"/>
      <dgm:spPr/>
    </dgm:pt>
    <dgm:pt modelId="{F5101070-0C6F-492F-8F9E-51BFFF16B37F}" type="pres">
      <dgm:prSet presAssocID="{5FC9DDD5-BEA7-4E4C-B5DD-078C333E14EA}" presName="parentText" presStyleLbl="alignNode1" presStyleIdx="2" presStyleCnt="5" custScaleX="102744">
        <dgm:presLayoutVars>
          <dgm:chMax val="1"/>
          <dgm:bulletEnabled val="1"/>
        </dgm:presLayoutVars>
      </dgm:prSet>
      <dgm:spPr/>
    </dgm:pt>
    <dgm:pt modelId="{C527D8D8-DD4A-41B3-B1D8-63CAB4EA3FA5}" type="pres">
      <dgm:prSet presAssocID="{5FC9DDD5-BEA7-4E4C-B5DD-078C333E14EA}" presName="descendantText" presStyleLbl="alignAcc1" presStyleIdx="2" presStyleCnt="5">
        <dgm:presLayoutVars>
          <dgm:bulletEnabled val="1"/>
        </dgm:presLayoutVars>
      </dgm:prSet>
      <dgm:spPr/>
    </dgm:pt>
    <dgm:pt modelId="{4D7831CD-FA11-40D5-B7D9-30922E9E6A8F}" type="pres">
      <dgm:prSet presAssocID="{B02441F5-06BD-495C-937F-1E6F745C2910}" presName="sp" presStyleCnt="0"/>
      <dgm:spPr/>
    </dgm:pt>
    <dgm:pt modelId="{C1CCA1F4-AE30-4E8A-92D4-A53E308F5246}" type="pres">
      <dgm:prSet presAssocID="{085F04D0-EF34-442A-8C3E-2092E6643D8D}" presName="composite" presStyleCnt="0"/>
      <dgm:spPr/>
    </dgm:pt>
    <dgm:pt modelId="{6B9B7B7E-F49F-4D12-9BF2-B4CE8B1427E1}" type="pres">
      <dgm:prSet presAssocID="{085F04D0-EF34-442A-8C3E-2092E6643D8D}" presName="parentText" presStyleLbl="alignNode1" presStyleIdx="3" presStyleCnt="5">
        <dgm:presLayoutVars>
          <dgm:chMax val="1"/>
          <dgm:bulletEnabled val="1"/>
        </dgm:presLayoutVars>
      </dgm:prSet>
      <dgm:spPr/>
    </dgm:pt>
    <dgm:pt modelId="{F0A413E7-A3C4-484B-8061-CAE72C0925A5}" type="pres">
      <dgm:prSet presAssocID="{085F04D0-EF34-442A-8C3E-2092E6643D8D}" presName="descendantText" presStyleLbl="alignAcc1" presStyleIdx="3" presStyleCnt="5">
        <dgm:presLayoutVars>
          <dgm:bulletEnabled val="1"/>
        </dgm:presLayoutVars>
      </dgm:prSet>
      <dgm:spPr/>
    </dgm:pt>
    <dgm:pt modelId="{44482CDA-F9C2-446D-821B-F3C57E437766}" type="pres">
      <dgm:prSet presAssocID="{4A2E8A19-2C2B-43D7-A115-2DCFC7E1EE87}" presName="sp" presStyleCnt="0"/>
      <dgm:spPr/>
    </dgm:pt>
    <dgm:pt modelId="{B92E4300-CD4A-4FB5-8B6E-2198B669ECE8}" type="pres">
      <dgm:prSet presAssocID="{C1470A9B-E3F1-42E7-A85A-6487C6C0D0ED}" presName="composite" presStyleCnt="0"/>
      <dgm:spPr/>
    </dgm:pt>
    <dgm:pt modelId="{4B78244E-CA2A-4DD0-B0E6-4E7D2AABA9A1}" type="pres">
      <dgm:prSet presAssocID="{C1470A9B-E3F1-42E7-A85A-6487C6C0D0ED}" presName="parentText" presStyleLbl="alignNode1" presStyleIdx="4" presStyleCnt="5">
        <dgm:presLayoutVars>
          <dgm:chMax val="1"/>
          <dgm:bulletEnabled val="1"/>
        </dgm:presLayoutVars>
      </dgm:prSet>
      <dgm:spPr/>
    </dgm:pt>
    <dgm:pt modelId="{ACB422A5-BB19-4ABA-9BC0-BF5536371B79}" type="pres">
      <dgm:prSet presAssocID="{C1470A9B-E3F1-42E7-A85A-6487C6C0D0ED}" presName="descendantText" presStyleLbl="alignAcc1" presStyleIdx="4" presStyleCnt="5">
        <dgm:presLayoutVars>
          <dgm:bulletEnabled val="1"/>
        </dgm:presLayoutVars>
      </dgm:prSet>
      <dgm:spPr/>
    </dgm:pt>
  </dgm:ptLst>
  <dgm:cxnLst>
    <dgm:cxn modelId="{A46A2C00-01C6-478B-8172-D923E42F0E0D}" type="presOf" srcId="{53161BA1-E45A-4ABF-8C0A-077416F73826}" destId="{98F1534E-8527-426C-B435-0AE509E277CC}" srcOrd="0" destOrd="0" presId="urn:microsoft.com/office/officeart/2005/8/layout/chevron2"/>
    <dgm:cxn modelId="{C7B4B900-DDBE-47FF-BA85-06F68F235B3B}" type="presOf" srcId="{6A50A6CF-D050-4F17-ADFD-F043F39C3C5A}" destId="{F5B08A1A-3184-4690-9B47-556739EDE8BC}" srcOrd="0" destOrd="2" presId="urn:microsoft.com/office/officeart/2005/8/layout/chevron2"/>
    <dgm:cxn modelId="{CED8F701-FDAD-4F95-ABE0-9F48CA56F841}" srcId="{552BF015-4ADE-425A-B359-F1D43FE600C1}" destId="{085F04D0-EF34-442A-8C3E-2092E6643D8D}" srcOrd="3" destOrd="0" parTransId="{5D383BE0-3525-40E9-BC43-C4D4F9057AF3}" sibTransId="{4A2E8A19-2C2B-43D7-A115-2DCFC7E1EE87}"/>
    <dgm:cxn modelId="{08FAE607-E3F6-47CF-ADA6-753FFD4D8736}" srcId="{5FC9DDD5-BEA7-4E4C-B5DD-078C333E14EA}" destId="{520E6160-F856-4B8B-B7C5-99BFE2C5353C}" srcOrd="2" destOrd="0" parTransId="{50652B89-CB5B-4359-A418-0C62EEA55513}" sibTransId="{7CCC973C-1981-4F24-88FD-667F4D841892}"/>
    <dgm:cxn modelId="{C91CC008-43F9-4E9C-8321-8A19C2015AE1}" srcId="{552BF015-4ADE-425A-B359-F1D43FE600C1}" destId="{8C241234-F240-4BE6-82DB-479F34E38DCD}" srcOrd="0" destOrd="0" parTransId="{9933A7BD-5645-4D2A-961C-2618FB7E1F6F}" sibTransId="{D535BF9A-0104-49E6-8908-6F2E06016337}"/>
    <dgm:cxn modelId="{93A67C0B-8D94-4756-8F45-812F95E723B2}" type="presOf" srcId="{32B718ED-4531-4733-A62A-81484123AC21}" destId="{F0A413E7-A3C4-484B-8061-CAE72C0925A5}" srcOrd="0" destOrd="1" presId="urn:microsoft.com/office/officeart/2005/8/layout/chevron2"/>
    <dgm:cxn modelId="{6747AC0C-1698-4E19-B8FF-3C8D1AC2FB1A}" srcId="{8C241234-F240-4BE6-82DB-479F34E38DCD}" destId="{F2B27A6C-BB9A-4F1A-8C51-4E2BE0E3A05E}" srcOrd="1" destOrd="0" parTransId="{A2C5E265-43FF-4392-A2BF-9FEB45737438}" sibTransId="{3210AD92-A1DC-400C-9261-048924F3ED42}"/>
    <dgm:cxn modelId="{C42BB711-64A3-4F13-8320-FB0930BAE043}" srcId="{5FC9DDD5-BEA7-4E4C-B5DD-078C333E14EA}" destId="{734473D4-3064-4C5C-8560-3EB2FD0D799D}" srcOrd="0" destOrd="0" parTransId="{C30D8E3D-AE36-45C4-A259-E4B81E78FDB5}" sibTransId="{CC74950A-937C-44EC-BEA7-13908FDBC3E8}"/>
    <dgm:cxn modelId="{253CCD14-3EFD-404A-9E57-D9CF6BDAF1FE}" srcId="{C1470A9B-E3F1-42E7-A85A-6487C6C0D0ED}" destId="{5AFB0050-4DA1-4B59-86B0-99D32459E8B3}" srcOrd="0" destOrd="0" parTransId="{4A632A6B-6E75-406D-97DE-C78CEF924941}" sibTransId="{F1ED9486-76E2-4259-8FD8-4A901BCCEA06}"/>
    <dgm:cxn modelId="{8FAE6D1F-0F7C-41D9-A5CE-2322EC41C1E1}" type="presOf" srcId="{C7FE5BDB-6FAC-4C89-939B-802CF4D14215}" destId="{C527D8D8-DD4A-41B3-B1D8-63CAB4EA3FA5}" srcOrd="0" destOrd="1" presId="urn:microsoft.com/office/officeart/2005/8/layout/chevron2"/>
    <dgm:cxn modelId="{D4F32123-F42B-4293-AC14-2C5847EE73C0}" type="presOf" srcId="{07EEB5AF-1645-4E36-B363-2525AADECCAA}" destId="{F5B08A1A-3184-4690-9B47-556739EDE8BC}" srcOrd="0" destOrd="1" presId="urn:microsoft.com/office/officeart/2005/8/layout/chevron2"/>
    <dgm:cxn modelId="{561F712E-4F8A-4822-AE88-C55F7D793F99}" type="presOf" srcId="{734473D4-3064-4C5C-8560-3EB2FD0D799D}" destId="{C527D8D8-DD4A-41B3-B1D8-63CAB4EA3FA5}" srcOrd="0" destOrd="0" presId="urn:microsoft.com/office/officeart/2005/8/layout/chevron2"/>
    <dgm:cxn modelId="{9B6E6C31-73B9-4715-A648-07A2124150A6}" srcId="{552BF015-4ADE-425A-B359-F1D43FE600C1}" destId="{5FC9DDD5-BEA7-4E4C-B5DD-078C333E14EA}" srcOrd="2" destOrd="0" parTransId="{D28C45B9-7086-4D9E-B483-64E99C4F1AE3}" sibTransId="{B02441F5-06BD-495C-937F-1E6F745C2910}"/>
    <dgm:cxn modelId="{BC67F732-7F32-4D2A-9C1D-6648254ECF57}" type="presOf" srcId="{C7CC0958-DDB4-4622-AF29-042277A26F69}" destId="{F5B08A1A-3184-4690-9B47-556739EDE8BC}" srcOrd="0" destOrd="0" presId="urn:microsoft.com/office/officeart/2005/8/layout/chevron2"/>
    <dgm:cxn modelId="{4208B039-1C83-4653-8241-370037958300}" type="presOf" srcId="{F2B27A6C-BB9A-4F1A-8C51-4E2BE0E3A05E}" destId="{98F1534E-8527-426C-B435-0AE509E277CC}" srcOrd="0" destOrd="1" presId="urn:microsoft.com/office/officeart/2005/8/layout/chevron2"/>
    <dgm:cxn modelId="{5879CF3E-D5B3-43E3-9EBD-AD9281D78F05}" srcId="{085F04D0-EF34-442A-8C3E-2092E6643D8D}" destId="{32B718ED-4531-4733-A62A-81484123AC21}" srcOrd="1" destOrd="0" parTransId="{C59224D5-20CC-4AF3-AE28-A96C84D4D29B}" sibTransId="{5509CFA5-5A8F-4752-8724-CC5D0B66CA76}"/>
    <dgm:cxn modelId="{59143D5B-DFF4-45AE-B4A5-715B65405BC5}" type="presOf" srcId="{520E6160-F856-4B8B-B7C5-99BFE2C5353C}" destId="{C527D8D8-DD4A-41B3-B1D8-63CAB4EA3FA5}" srcOrd="0" destOrd="2" presId="urn:microsoft.com/office/officeart/2005/8/layout/chevron2"/>
    <dgm:cxn modelId="{9C056B63-7F22-4CE5-907B-5EDBF255D6B5}" type="presOf" srcId="{37426516-D07B-491A-A263-4831227AD1C7}" destId="{F0A413E7-A3C4-484B-8061-CAE72C0925A5}" srcOrd="0" destOrd="0" presId="urn:microsoft.com/office/officeart/2005/8/layout/chevron2"/>
    <dgm:cxn modelId="{A37C6F64-5899-4F2A-AFE7-32FC12C28182}" srcId="{552BF015-4ADE-425A-B359-F1D43FE600C1}" destId="{C1470A9B-E3F1-42E7-A85A-6487C6C0D0ED}" srcOrd="4" destOrd="0" parTransId="{43CFABE5-9408-4060-B306-D65D143C65D7}" sibTransId="{1697DA6C-0F01-46F6-B091-3FBD1C5F194E}"/>
    <dgm:cxn modelId="{94C7AF68-D44D-431F-8573-B6F020A25F13}" type="presOf" srcId="{085F04D0-EF34-442A-8C3E-2092E6643D8D}" destId="{6B9B7B7E-F49F-4D12-9BF2-B4CE8B1427E1}" srcOrd="0" destOrd="0" presId="urn:microsoft.com/office/officeart/2005/8/layout/chevron2"/>
    <dgm:cxn modelId="{C1A4F449-929C-4E47-9B28-578E04706989}" type="presOf" srcId="{AB7D3DEA-FAB2-450C-9C9F-12DB6D4E6FE2}" destId="{30FDE174-BB83-4291-85D5-76D1CAB03EC8}" srcOrd="0" destOrd="0" presId="urn:microsoft.com/office/officeart/2005/8/layout/chevron2"/>
    <dgm:cxn modelId="{65009E6B-2DE6-4A45-ACCE-D394465500E9}" type="presOf" srcId="{C1470A9B-E3F1-42E7-A85A-6487C6C0D0ED}" destId="{4B78244E-CA2A-4DD0-B0E6-4E7D2AABA9A1}" srcOrd="0" destOrd="0" presId="urn:microsoft.com/office/officeart/2005/8/layout/chevron2"/>
    <dgm:cxn modelId="{C21F8F70-5DE6-4123-9566-277293DE67B3}" type="presOf" srcId="{F8A9335B-C792-4971-B42D-D23571B8D10C}" destId="{F0A413E7-A3C4-484B-8061-CAE72C0925A5}" srcOrd="0" destOrd="2" presId="urn:microsoft.com/office/officeart/2005/8/layout/chevron2"/>
    <dgm:cxn modelId="{604BFC76-BAAF-49B6-920F-E475A0E38FA7}" type="presOf" srcId="{5AFB0050-4DA1-4B59-86B0-99D32459E8B3}" destId="{ACB422A5-BB19-4ABA-9BC0-BF5536371B79}" srcOrd="0" destOrd="0" presId="urn:microsoft.com/office/officeart/2005/8/layout/chevron2"/>
    <dgm:cxn modelId="{765C6B8A-E49D-4533-A9B3-7D3660DAE9C7}" type="presOf" srcId="{552BF015-4ADE-425A-B359-F1D43FE600C1}" destId="{7BCCFE2A-249F-4CF5-B59E-1D8A1AB9B6BE}" srcOrd="0" destOrd="0" presId="urn:microsoft.com/office/officeart/2005/8/layout/chevron2"/>
    <dgm:cxn modelId="{7EAEE58D-3BC5-4DED-8FBF-F7BDC2D81549}" srcId="{085F04D0-EF34-442A-8C3E-2092E6643D8D}" destId="{F8A9335B-C792-4971-B42D-D23571B8D10C}" srcOrd="2" destOrd="0" parTransId="{931FF9F5-BBAA-4F05-BA22-64A998041A49}" sibTransId="{8B8645C2-543D-47BB-B6AB-976782EBEE8F}"/>
    <dgm:cxn modelId="{ED74EE95-19E7-482B-B530-68FC9B8E2679}" srcId="{5FC9DDD5-BEA7-4E4C-B5DD-078C333E14EA}" destId="{C7FE5BDB-6FAC-4C89-939B-802CF4D14215}" srcOrd="1" destOrd="0" parTransId="{A64E6EA0-39E7-4B05-A4C4-EE9F1478202A}" sibTransId="{2F05574E-4343-469B-AD10-6694C9ABDF81}"/>
    <dgm:cxn modelId="{51B0B6A7-4F8D-4666-8FBB-02AF338DE956}" srcId="{AB7D3DEA-FAB2-450C-9C9F-12DB6D4E6FE2}" destId="{6A50A6CF-D050-4F17-ADFD-F043F39C3C5A}" srcOrd="2" destOrd="0" parTransId="{F119824F-44D4-45D2-90E1-A97385C878CD}" sibTransId="{4CBCECD3-56C2-4CEB-9CED-8C8C25C7EA08}"/>
    <dgm:cxn modelId="{4F9773AA-44E0-4E74-9E32-E27D59ABB443}" srcId="{552BF015-4ADE-425A-B359-F1D43FE600C1}" destId="{AB7D3DEA-FAB2-450C-9C9F-12DB6D4E6FE2}" srcOrd="1" destOrd="0" parTransId="{21D07118-B626-462E-92FF-1C94007EC6B3}" sibTransId="{E446613D-5FD3-4A14-B00B-FD272B149BC1}"/>
    <dgm:cxn modelId="{106385B6-78E0-4D62-A3DC-5319533250F8}" srcId="{8C241234-F240-4BE6-82DB-479F34E38DCD}" destId="{53161BA1-E45A-4ABF-8C0A-077416F73826}" srcOrd="0" destOrd="0" parTransId="{523F2AF1-12E0-406A-B501-60927ACDCEC5}" sibTransId="{43DB51D8-F3CA-40A7-9E4B-31E60B287213}"/>
    <dgm:cxn modelId="{B0FA0AC6-75E7-4F1C-97F6-BA4DD90876AB}" srcId="{AB7D3DEA-FAB2-450C-9C9F-12DB6D4E6FE2}" destId="{C7CC0958-DDB4-4622-AF29-042277A26F69}" srcOrd="0" destOrd="0" parTransId="{C0D0F3B4-35C2-42C7-9434-6B0558C5247F}" sibTransId="{6D1F81BF-29C0-4D60-AE08-8A1F8D7CE863}"/>
    <dgm:cxn modelId="{2955BBD0-D7DD-47C0-963F-414947958899}" type="presOf" srcId="{5FC9DDD5-BEA7-4E4C-B5DD-078C333E14EA}" destId="{F5101070-0C6F-492F-8F9E-51BFFF16B37F}" srcOrd="0" destOrd="0" presId="urn:microsoft.com/office/officeart/2005/8/layout/chevron2"/>
    <dgm:cxn modelId="{D104D7D8-142D-4946-9A81-5222419C7C99}" srcId="{085F04D0-EF34-442A-8C3E-2092E6643D8D}" destId="{37426516-D07B-491A-A263-4831227AD1C7}" srcOrd="0" destOrd="0" parTransId="{BF179FFB-9ABB-44BE-A7F0-02AAB093E700}" sibTransId="{8B8E4265-DDA1-44DC-899E-14A09E148B32}"/>
    <dgm:cxn modelId="{02910CD9-331F-4EDA-98EE-36B3402B9844}" srcId="{AB7D3DEA-FAB2-450C-9C9F-12DB6D4E6FE2}" destId="{07EEB5AF-1645-4E36-B363-2525AADECCAA}" srcOrd="1" destOrd="0" parTransId="{5812D50F-A979-4B20-B54F-66A65A81A886}" sibTransId="{50E1D4A1-BFCB-49AC-9B3D-A0A5DE08A394}"/>
    <dgm:cxn modelId="{5EDBADF2-53BB-4EE7-B198-B45CC72DB584}" type="presOf" srcId="{8C241234-F240-4BE6-82DB-479F34E38DCD}" destId="{CEF39216-EC56-432A-9DA7-4EC1F6352CB5}" srcOrd="0" destOrd="0" presId="urn:microsoft.com/office/officeart/2005/8/layout/chevron2"/>
    <dgm:cxn modelId="{C32BABCD-BA98-4E79-BB32-DA3C6F9BAD33}" type="presParOf" srcId="{7BCCFE2A-249F-4CF5-B59E-1D8A1AB9B6BE}" destId="{CAF2BBA2-2198-4D14-8EA2-FFF9916454FD}" srcOrd="0" destOrd="0" presId="urn:microsoft.com/office/officeart/2005/8/layout/chevron2"/>
    <dgm:cxn modelId="{2B59945A-4486-4793-AF7D-7EF38EC54245}" type="presParOf" srcId="{CAF2BBA2-2198-4D14-8EA2-FFF9916454FD}" destId="{CEF39216-EC56-432A-9DA7-4EC1F6352CB5}" srcOrd="0" destOrd="0" presId="urn:microsoft.com/office/officeart/2005/8/layout/chevron2"/>
    <dgm:cxn modelId="{C0CCD3B1-62C7-4A7B-B473-E38C5433518C}" type="presParOf" srcId="{CAF2BBA2-2198-4D14-8EA2-FFF9916454FD}" destId="{98F1534E-8527-426C-B435-0AE509E277CC}" srcOrd="1" destOrd="0" presId="urn:microsoft.com/office/officeart/2005/8/layout/chevron2"/>
    <dgm:cxn modelId="{A814C5C2-2109-4F52-B3A1-6015A8CA4E02}" type="presParOf" srcId="{7BCCFE2A-249F-4CF5-B59E-1D8A1AB9B6BE}" destId="{436A53C0-BBFB-4D77-A2D6-CB04AE9675A6}" srcOrd="1" destOrd="0" presId="urn:microsoft.com/office/officeart/2005/8/layout/chevron2"/>
    <dgm:cxn modelId="{56681868-8B84-461C-AC63-D3512CC9110D}" type="presParOf" srcId="{7BCCFE2A-249F-4CF5-B59E-1D8A1AB9B6BE}" destId="{F1A1DFC6-2FA3-48BF-88CB-671542E5E07F}" srcOrd="2" destOrd="0" presId="urn:microsoft.com/office/officeart/2005/8/layout/chevron2"/>
    <dgm:cxn modelId="{83762198-13DA-44A8-A3B0-CFAD1D625290}" type="presParOf" srcId="{F1A1DFC6-2FA3-48BF-88CB-671542E5E07F}" destId="{30FDE174-BB83-4291-85D5-76D1CAB03EC8}" srcOrd="0" destOrd="0" presId="urn:microsoft.com/office/officeart/2005/8/layout/chevron2"/>
    <dgm:cxn modelId="{D771706F-E42E-4EBC-ABF7-70347535F7CC}" type="presParOf" srcId="{F1A1DFC6-2FA3-48BF-88CB-671542E5E07F}" destId="{F5B08A1A-3184-4690-9B47-556739EDE8BC}" srcOrd="1" destOrd="0" presId="urn:microsoft.com/office/officeart/2005/8/layout/chevron2"/>
    <dgm:cxn modelId="{F06CFD4B-46C4-4988-A0D8-B1D4DC03E68D}" type="presParOf" srcId="{7BCCFE2A-249F-4CF5-B59E-1D8A1AB9B6BE}" destId="{AB1F00F9-27AA-4818-96E7-950FD2877179}" srcOrd="3" destOrd="0" presId="urn:microsoft.com/office/officeart/2005/8/layout/chevron2"/>
    <dgm:cxn modelId="{75F9195C-E685-414A-8F2F-CAF76D10AE67}" type="presParOf" srcId="{7BCCFE2A-249F-4CF5-B59E-1D8A1AB9B6BE}" destId="{5CC5AEC6-2771-4792-AD54-85E84A47C838}" srcOrd="4" destOrd="0" presId="urn:microsoft.com/office/officeart/2005/8/layout/chevron2"/>
    <dgm:cxn modelId="{7817D126-2581-4618-802F-B20D44B69B0D}" type="presParOf" srcId="{5CC5AEC6-2771-4792-AD54-85E84A47C838}" destId="{F5101070-0C6F-492F-8F9E-51BFFF16B37F}" srcOrd="0" destOrd="0" presId="urn:microsoft.com/office/officeart/2005/8/layout/chevron2"/>
    <dgm:cxn modelId="{2A632071-8E54-451A-9751-CC1D39DB2B57}" type="presParOf" srcId="{5CC5AEC6-2771-4792-AD54-85E84A47C838}" destId="{C527D8D8-DD4A-41B3-B1D8-63CAB4EA3FA5}" srcOrd="1" destOrd="0" presId="urn:microsoft.com/office/officeart/2005/8/layout/chevron2"/>
    <dgm:cxn modelId="{10C3F54C-88F3-4A4E-B76E-BFC0AB9163AA}" type="presParOf" srcId="{7BCCFE2A-249F-4CF5-B59E-1D8A1AB9B6BE}" destId="{4D7831CD-FA11-40D5-B7D9-30922E9E6A8F}" srcOrd="5" destOrd="0" presId="urn:microsoft.com/office/officeart/2005/8/layout/chevron2"/>
    <dgm:cxn modelId="{4042195A-D233-45FA-BDC5-7E0FECA83925}" type="presParOf" srcId="{7BCCFE2A-249F-4CF5-B59E-1D8A1AB9B6BE}" destId="{C1CCA1F4-AE30-4E8A-92D4-A53E308F5246}" srcOrd="6" destOrd="0" presId="urn:microsoft.com/office/officeart/2005/8/layout/chevron2"/>
    <dgm:cxn modelId="{B35AAA93-5F7C-41A5-AE43-CE2A25554AAA}" type="presParOf" srcId="{C1CCA1F4-AE30-4E8A-92D4-A53E308F5246}" destId="{6B9B7B7E-F49F-4D12-9BF2-B4CE8B1427E1}" srcOrd="0" destOrd="0" presId="urn:microsoft.com/office/officeart/2005/8/layout/chevron2"/>
    <dgm:cxn modelId="{99D9DB45-CFE4-43D9-B6E4-E6A3BC077C7A}" type="presParOf" srcId="{C1CCA1F4-AE30-4E8A-92D4-A53E308F5246}" destId="{F0A413E7-A3C4-484B-8061-CAE72C0925A5}" srcOrd="1" destOrd="0" presId="urn:microsoft.com/office/officeart/2005/8/layout/chevron2"/>
    <dgm:cxn modelId="{9766E136-990D-416A-BACC-77CEFA01537F}" type="presParOf" srcId="{7BCCFE2A-249F-4CF5-B59E-1D8A1AB9B6BE}" destId="{44482CDA-F9C2-446D-821B-F3C57E437766}" srcOrd="7" destOrd="0" presId="urn:microsoft.com/office/officeart/2005/8/layout/chevron2"/>
    <dgm:cxn modelId="{0E9B9C78-E152-4437-BD33-7814CFF715A6}" type="presParOf" srcId="{7BCCFE2A-249F-4CF5-B59E-1D8A1AB9B6BE}" destId="{B92E4300-CD4A-4FB5-8B6E-2198B669ECE8}" srcOrd="8" destOrd="0" presId="urn:microsoft.com/office/officeart/2005/8/layout/chevron2"/>
    <dgm:cxn modelId="{B7C6EFF8-4FBF-47BC-B8D4-0827DEC66492}" type="presParOf" srcId="{B92E4300-CD4A-4FB5-8B6E-2198B669ECE8}" destId="{4B78244E-CA2A-4DD0-B0E6-4E7D2AABA9A1}" srcOrd="0" destOrd="0" presId="urn:microsoft.com/office/officeart/2005/8/layout/chevron2"/>
    <dgm:cxn modelId="{8CE0D7AD-FCA8-4E9E-9C25-CC9CEFE4535B}" type="presParOf" srcId="{B92E4300-CD4A-4FB5-8B6E-2198B669ECE8}" destId="{ACB422A5-BB19-4ABA-9BC0-BF5536371B7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42661-0250-4D33-8772-8C9F8FB3A562}">
      <dsp:nvSpPr>
        <dsp:cNvPr id="0" name=""/>
        <dsp:cNvSpPr/>
      </dsp:nvSpPr>
      <dsp:spPr>
        <a:xfrm rot="5400000">
          <a:off x="396177" y="2275154"/>
          <a:ext cx="1187826" cy="1976517"/>
        </a:xfrm>
        <a:prstGeom prst="corner">
          <a:avLst>
            <a:gd name="adj1" fmla="val 16120"/>
            <a:gd name="adj2" fmla="val 1611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BE692C-DF79-47F0-B7E2-EBB6E361BEB3}">
      <dsp:nvSpPr>
        <dsp:cNvPr id="0" name=""/>
        <dsp:cNvSpPr/>
      </dsp:nvSpPr>
      <dsp:spPr>
        <a:xfrm>
          <a:off x="197899" y="2865707"/>
          <a:ext cx="1784410" cy="156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b="1" kern="1200" dirty="0"/>
            <a:t>Concept</a:t>
          </a:r>
        </a:p>
      </dsp:txBody>
      <dsp:txXfrm>
        <a:off x="197899" y="2865707"/>
        <a:ext cx="1784410" cy="1564140"/>
      </dsp:txXfrm>
    </dsp:sp>
    <dsp:sp modelId="{266AC2C6-D550-4097-A722-52F39D124A69}">
      <dsp:nvSpPr>
        <dsp:cNvPr id="0" name=""/>
        <dsp:cNvSpPr/>
      </dsp:nvSpPr>
      <dsp:spPr>
        <a:xfrm>
          <a:off x="1645629" y="2129641"/>
          <a:ext cx="336681" cy="336681"/>
        </a:xfrm>
        <a:prstGeom prst="triangle">
          <a:avLst>
            <a:gd name="adj" fmla="val 100000"/>
          </a:avLst>
        </a:prstGeom>
        <a:solidFill>
          <a:schemeClr val="accent3">
            <a:hueOff val="-204269"/>
            <a:satOff val="-3265"/>
            <a:lumOff val="261"/>
            <a:alphaOff val="0"/>
          </a:schemeClr>
        </a:solidFill>
        <a:ln w="15875" cap="flat" cmpd="sng" algn="ctr">
          <a:solidFill>
            <a:schemeClr val="accent3">
              <a:hueOff val="-204269"/>
              <a:satOff val="-3265"/>
              <a:lumOff val="2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5CE335-7994-49B5-8CF5-02C57F24A87F}">
      <dsp:nvSpPr>
        <dsp:cNvPr id="0" name=""/>
        <dsp:cNvSpPr/>
      </dsp:nvSpPr>
      <dsp:spPr>
        <a:xfrm rot="5400000">
          <a:off x="2580644" y="1734605"/>
          <a:ext cx="1187826" cy="1976517"/>
        </a:xfrm>
        <a:prstGeom prst="corner">
          <a:avLst>
            <a:gd name="adj1" fmla="val 16120"/>
            <a:gd name="adj2" fmla="val 16110"/>
          </a:avLst>
        </a:prstGeom>
        <a:solidFill>
          <a:schemeClr val="accent3">
            <a:hueOff val="-408537"/>
            <a:satOff val="-6531"/>
            <a:lumOff val="523"/>
            <a:alphaOff val="0"/>
          </a:schemeClr>
        </a:solidFill>
        <a:ln w="15875" cap="flat" cmpd="sng" algn="ctr">
          <a:solidFill>
            <a:schemeClr val="accent3">
              <a:hueOff val="-408537"/>
              <a:satOff val="-6531"/>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2DDD8-17AD-4773-AAEF-0BC059E1EA19}">
      <dsp:nvSpPr>
        <dsp:cNvPr id="0" name=""/>
        <dsp:cNvSpPr/>
      </dsp:nvSpPr>
      <dsp:spPr>
        <a:xfrm>
          <a:off x="2382367" y="2325158"/>
          <a:ext cx="1784410" cy="156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b="1" kern="1200" dirty="0"/>
            <a:t>PIF/PFD</a:t>
          </a:r>
        </a:p>
      </dsp:txBody>
      <dsp:txXfrm>
        <a:off x="2382367" y="2325158"/>
        <a:ext cx="1784410" cy="1564140"/>
      </dsp:txXfrm>
    </dsp:sp>
    <dsp:sp modelId="{712C475B-49BB-4F91-95BF-D5F595968835}">
      <dsp:nvSpPr>
        <dsp:cNvPr id="0" name=""/>
        <dsp:cNvSpPr/>
      </dsp:nvSpPr>
      <dsp:spPr>
        <a:xfrm>
          <a:off x="3830096" y="1589092"/>
          <a:ext cx="336681" cy="336681"/>
        </a:xfrm>
        <a:prstGeom prst="triangle">
          <a:avLst>
            <a:gd name="adj" fmla="val 100000"/>
          </a:avLst>
        </a:prstGeom>
        <a:solidFill>
          <a:schemeClr val="accent3">
            <a:hueOff val="-612806"/>
            <a:satOff val="-9796"/>
            <a:lumOff val="784"/>
            <a:alphaOff val="0"/>
          </a:schemeClr>
        </a:solidFill>
        <a:ln w="15875" cap="flat" cmpd="sng" algn="ctr">
          <a:solidFill>
            <a:schemeClr val="accent3">
              <a:hueOff val="-612806"/>
              <a:satOff val="-9796"/>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6503C-F1EF-462F-9336-EDED081CADE8}">
      <dsp:nvSpPr>
        <dsp:cNvPr id="0" name=""/>
        <dsp:cNvSpPr/>
      </dsp:nvSpPr>
      <dsp:spPr>
        <a:xfrm rot="5400000">
          <a:off x="4765112" y="1194057"/>
          <a:ext cx="1187826" cy="1976517"/>
        </a:xfrm>
        <a:prstGeom prst="corner">
          <a:avLst>
            <a:gd name="adj1" fmla="val 16120"/>
            <a:gd name="adj2" fmla="val 16110"/>
          </a:avLst>
        </a:prstGeom>
        <a:solidFill>
          <a:schemeClr val="accent3">
            <a:hueOff val="-817075"/>
            <a:satOff val="-13062"/>
            <a:lumOff val="1046"/>
            <a:alphaOff val="0"/>
          </a:schemeClr>
        </a:solidFill>
        <a:ln w="15875" cap="flat" cmpd="sng" algn="ctr">
          <a:solidFill>
            <a:schemeClr val="accent3">
              <a:hueOff val="-817075"/>
              <a:satOff val="-13062"/>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817CC-BFB0-44D2-A38F-CD0A08836ABA}">
      <dsp:nvSpPr>
        <dsp:cNvPr id="0" name=""/>
        <dsp:cNvSpPr/>
      </dsp:nvSpPr>
      <dsp:spPr>
        <a:xfrm>
          <a:off x="4566834" y="1784610"/>
          <a:ext cx="1784410" cy="156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b="1" kern="1200" dirty="0"/>
            <a:t>ProDoc</a:t>
          </a:r>
        </a:p>
      </dsp:txBody>
      <dsp:txXfrm>
        <a:off x="4566834" y="1784610"/>
        <a:ext cx="1784410" cy="1564140"/>
      </dsp:txXfrm>
    </dsp:sp>
    <dsp:sp modelId="{A08BC41E-4A16-4CD1-AB2A-30DE3FFA57C3}">
      <dsp:nvSpPr>
        <dsp:cNvPr id="0" name=""/>
        <dsp:cNvSpPr/>
      </dsp:nvSpPr>
      <dsp:spPr>
        <a:xfrm>
          <a:off x="6014563" y="1048543"/>
          <a:ext cx="336681" cy="336681"/>
        </a:xfrm>
        <a:prstGeom prst="triangle">
          <a:avLst>
            <a:gd name="adj" fmla="val 100000"/>
          </a:avLst>
        </a:prstGeom>
        <a:solidFill>
          <a:schemeClr val="accent3">
            <a:hueOff val="-1021343"/>
            <a:satOff val="-16327"/>
            <a:lumOff val="1307"/>
            <a:alphaOff val="0"/>
          </a:schemeClr>
        </a:solidFill>
        <a:ln w="15875" cap="flat" cmpd="sng" algn="ctr">
          <a:solidFill>
            <a:schemeClr val="accent3">
              <a:hueOff val="-1021343"/>
              <a:satOff val="-16327"/>
              <a:lumOff val="13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B1F9F-B4ED-4E66-8ACF-32064F665E62}">
      <dsp:nvSpPr>
        <dsp:cNvPr id="0" name=""/>
        <dsp:cNvSpPr/>
      </dsp:nvSpPr>
      <dsp:spPr>
        <a:xfrm rot="5400000">
          <a:off x="6949579" y="653508"/>
          <a:ext cx="1187826" cy="1976517"/>
        </a:xfrm>
        <a:prstGeom prst="corner">
          <a:avLst>
            <a:gd name="adj1" fmla="val 16120"/>
            <a:gd name="adj2" fmla="val 16110"/>
          </a:avLst>
        </a:prstGeom>
        <a:solidFill>
          <a:schemeClr val="accent3">
            <a:hueOff val="-1225612"/>
            <a:satOff val="-19593"/>
            <a:lumOff val="1569"/>
            <a:alphaOff val="0"/>
          </a:schemeClr>
        </a:solidFill>
        <a:ln w="15875" cap="flat" cmpd="sng" algn="ctr">
          <a:solidFill>
            <a:schemeClr val="accent3">
              <a:hueOff val="-1225612"/>
              <a:satOff val="-19593"/>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852A24-01CF-4DBA-B872-4B5D8FD41217}">
      <dsp:nvSpPr>
        <dsp:cNvPr id="0" name=""/>
        <dsp:cNvSpPr/>
      </dsp:nvSpPr>
      <dsp:spPr>
        <a:xfrm>
          <a:off x="6751301" y="1244061"/>
          <a:ext cx="1784410" cy="156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b="1" kern="1200" dirty="0"/>
            <a:t>Execution</a:t>
          </a:r>
        </a:p>
      </dsp:txBody>
      <dsp:txXfrm>
        <a:off x="6751301" y="1244061"/>
        <a:ext cx="1784410" cy="1564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39216-EC56-432A-9DA7-4EC1F6352CB5}">
      <dsp:nvSpPr>
        <dsp:cNvPr id="0" name=""/>
        <dsp:cNvSpPr/>
      </dsp:nvSpPr>
      <dsp:spPr>
        <a:xfrm rot="5400000">
          <a:off x="-209977" y="208883"/>
          <a:ext cx="1356428" cy="949499"/>
        </a:xfrm>
        <a:prstGeom prst="chevron">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Phase 1: </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Plan</a:t>
          </a:r>
          <a:r>
            <a:rPr lang="en-US" sz="1400" kern="1200" dirty="0">
              <a:latin typeface="Arial" panose="020B0604020202020204" pitchFamily="34" charset="0"/>
              <a:cs typeface="Arial" panose="020B0604020202020204" pitchFamily="34" charset="0"/>
            </a:rPr>
            <a:t> </a:t>
          </a:r>
        </a:p>
      </dsp:txBody>
      <dsp:txXfrm rot="-5400000">
        <a:off x="-6512" y="480169"/>
        <a:ext cx="949499" cy="406929"/>
      </dsp:txXfrm>
    </dsp:sp>
    <dsp:sp modelId="{98F1534E-8527-426C-B435-0AE509E277CC}">
      <dsp:nvSpPr>
        <dsp:cNvPr id="0" name=""/>
        <dsp:cNvSpPr/>
      </dsp:nvSpPr>
      <dsp:spPr>
        <a:xfrm rot="5400000">
          <a:off x="3893313" y="-2944908"/>
          <a:ext cx="882142" cy="678279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Consultant hired, work plan and budget, kick off workshop</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Timeline and responsibilities</a:t>
          </a:r>
        </a:p>
      </dsp:txBody>
      <dsp:txXfrm rot="-5400000">
        <a:off x="942986" y="48482"/>
        <a:ext cx="6739734" cy="796016"/>
      </dsp:txXfrm>
    </dsp:sp>
    <dsp:sp modelId="{30FDE174-BB83-4291-85D5-76D1CAB03EC8}">
      <dsp:nvSpPr>
        <dsp:cNvPr id="0" name=""/>
        <dsp:cNvSpPr/>
      </dsp:nvSpPr>
      <dsp:spPr>
        <a:xfrm rot="5400000">
          <a:off x="-209977" y="1450597"/>
          <a:ext cx="1356428" cy="949499"/>
        </a:xfrm>
        <a:prstGeom prst="chevron">
          <a:avLst/>
        </a:prstGeom>
        <a:gradFill rotWithShape="0">
          <a:gsLst>
            <a:gs pos="0">
              <a:schemeClr val="accent2">
                <a:hueOff val="-332956"/>
                <a:satOff val="-147"/>
                <a:lumOff val="392"/>
                <a:alphaOff val="0"/>
                <a:shade val="85000"/>
                <a:satMod val="130000"/>
              </a:schemeClr>
            </a:gs>
            <a:gs pos="34000">
              <a:schemeClr val="accent2">
                <a:hueOff val="-332956"/>
                <a:satOff val="-147"/>
                <a:lumOff val="392"/>
                <a:alphaOff val="0"/>
                <a:shade val="87000"/>
                <a:satMod val="125000"/>
              </a:schemeClr>
            </a:gs>
            <a:gs pos="70000">
              <a:schemeClr val="accent2">
                <a:hueOff val="-332956"/>
                <a:satOff val="-147"/>
                <a:lumOff val="392"/>
                <a:alphaOff val="0"/>
                <a:tint val="100000"/>
                <a:shade val="90000"/>
                <a:satMod val="130000"/>
              </a:schemeClr>
            </a:gs>
            <a:gs pos="100000">
              <a:schemeClr val="accent2">
                <a:hueOff val="-332956"/>
                <a:satOff val="-147"/>
                <a:lumOff val="392"/>
                <a:alphaOff val="0"/>
                <a:tint val="100000"/>
                <a:shade val="100000"/>
                <a:satMod val="110000"/>
              </a:schemeClr>
            </a:gs>
          </a:gsLst>
          <a:path path="circle">
            <a:fillToRect l="100000" t="100000" r="100000" b="100000"/>
          </a:path>
        </a:gradFill>
        <a:ln w="12700" cap="flat" cmpd="sng" algn="ctr">
          <a:solidFill>
            <a:schemeClr val="accent2">
              <a:hueOff val="-332956"/>
              <a:satOff val="-147"/>
              <a:lumOff val="392"/>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endParaRPr lang="en-US" sz="700" kern="1200" dirty="0">
            <a:latin typeface="Arial" panose="020B0604020202020204" pitchFamily="34" charset="0"/>
            <a:cs typeface="Arial" panose="020B0604020202020204" pitchFamily="34" charset="0"/>
          </a:endParaRPr>
        </a:p>
        <a:p>
          <a:pPr marL="0" lvl="0" indent="0" algn="ctr" defTabSz="31115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Phase 2: </a:t>
          </a:r>
          <a:r>
            <a:rPr lang="en-US" sz="1400" b="1" kern="1200" dirty="0">
              <a:latin typeface="Arial" panose="020B0604020202020204" pitchFamily="34" charset="0"/>
              <a:cs typeface="Arial" panose="020B0604020202020204" pitchFamily="34" charset="0"/>
            </a:rPr>
            <a:t>Detailed Design</a:t>
          </a:r>
        </a:p>
      </dsp:txBody>
      <dsp:txXfrm rot="-5400000">
        <a:off x="-6512" y="1721883"/>
        <a:ext cx="949499" cy="406929"/>
      </dsp:txXfrm>
    </dsp:sp>
    <dsp:sp modelId="{F5B08A1A-3184-4690-9B47-556739EDE8BC}">
      <dsp:nvSpPr>
        <dsp:cNvPr id="0" name=""/>
        <dsp:cNvSpPr/>
      </dsp:nvSpPr>
      <dsp:spPr>
        <a:xfrm rot="5400000">
          <a:off x="3893545" y="-1671350"/>
          <a:ext cx="881678" cy="6782797"/>
        </a:xfrm>
        <a:prstGeom prst="round2SameRect">
          <a:avLst/>
        </a:prstGeom>
        <a:solidFill>
          <a:schemeClr val="lt1">
            <a:alpha val="90000"/>
            <a:hueOff val="0"/>
            <a:satOff val="0"/>
            <a:lumOff val="0"/>
            <a:alphaOff val="0"/>
          </a:schemeClr>
        </a:solidFill>
        <a:ln w="12700" cap="flat" cmpd="sng" algn="ctr">
          <a:solidFill>
            <a:schemeClr val="accent2">
              <a:hueOff val="-332956"/>
              <a:satOff val="-147"/>
              <a:lumOff val="39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Determine sites, stakeholder engagement plan</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Stakeholder engagement on baseline</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Technical Design</a:t>
          </a:r>
        </a:p>
      </dsp:txBody>
      <dsp:txXfrm rot="-5400000">
        <a:off x="942986" y="1322249"/>
        <a:ext cx="6739757" cy="795598"/>
      </dsp:txXfrm>
    </dsp:sp>
    <dsp:sp modelId="{F5101070-0C6F-492F-8F9E-51BFFF16B37F}">
      <dsp:nvSpPr>
        <dsp:cNvPr id="0" name=""/>
        <dsp:cNvSpPr/>
      </dsp:nvSpPr>
      <dsp:spPr>
        <a:xfrm rot="5400000">
          <a:off x="-196950" y="2679285"/>
          <a:ext cx="1356428" cy="975554"/>
        </a:xfrm>
        <a:prstGeom prst="chevron">
          <a:avLst/>
        </a:prstGeom>
        <a:gradFill rotWithShape="0">
          <a:gsLst>
            <a:gs pos="0">
              <a:schemeClr val="accent2">
                <a:hueOff val="-665912"/>
                <a:satOff val="-293"/>
                <a:lumOff val="784"/>
                <a:alphaOff val="0"/>
                <a:shade val="85000"/>
                <a:satMod val="130000"/>
              </a:schemeClr>
            </a:gs>
            <a:gs pos="34000">
              <a:schemeClr val="accent2">
                <a:hueOff val="-665912"/>
                <a:satOff val="-293"/>
                <a:lumOff val="784"/>
                <a:alphaOff val="0"/>
                <a:shade val="87000"/>
                <a:satMod val="125000"/>
              </a:schemeClr>
            </a:gs>
            <a:gs pos="70000">
              <a:schemeClr val="accent2">
                <a:hueOff val="-665912"/>
                <a:satOff val="-293"/>
                <a:lumOff val="784"/>
                <a:alphaOff val="0"/>
                <a:tint val="100000"/>
                <a:shade val="90000"/>
                <a:satMod val="130000"/>
              </a:schemeClr>
            </a:gs>
            <a:gs pos="100000">
              <a:schemeClr val="accent2">
                <a:hueOff val="-665912"/>
                <a:satOff val="-293"/>
                <a:lumOff val="784"/>
                <a:alphaOff val="0"/>
                <a:tint val="100000"/>
                <a:shade val="100000"/>
                <a:satMod val="110000"/>
              </a:schemeClr>
            </a:gs>
          </a:gsLst>
          <a:path path="circle">
            <a:fillToRect l="100000" t="100000" r="100000" b="100000"/>
          </a:path>
        </a:gradFill>
        <a:ln w="12700" cap="flat" cmpd="sng" algn="ctr">
          <a:solidFill>
            <a:schemeClr val="accent2">
              <a:hueOff val="-665912"/>
              <a:satOff val="-293"/>
              <a:lumOff val="784"/>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Phase 3: </a:t>
          </a:r>
          <a:r>
            <a:rPr lang="en-US" sz="1400" b="1" kern="1200" dirty="0">
              <a:latin typeface="Arial" panose="020B0604020202020204" pitchFamily="34" charset="0"/>
              <a:cs typeface="Arial" panose="020B0604020202020204" pitchFamily="34" charset="0"/>
            </a:rPr>
            <a:t>Consult &amp; Refine</a:t>
          </a:r>
        </a:p>
      </dsp:txBody>
      <dsp:txXfrm rot="-5400000">
        <a:off x="-6513" y="2976625"/>
        <a:ext cx="975554" cy="380874"/>
      </dsp:txXfrm>
    </dsp:sp>
    <dsp:sp modelId="{C527D8D8-DD4A-41B3-B1D8-63CAB4EA3FA5}">
      <dsp:nvSpPr>
        <dsp:cNvPr id="0" name=""/>
        <dsp:cNvSpPr/>
      </dsp:nvSpPr>
      <dsp:spPr>
        <a:xfrm rot="5400000">
          <a:off x="3906572" y="-461711"/>
          <a:ext cx="881678" cy="6782797"/>
        </a:xfrm>
        <a:prstGeom prst="round2SameRect">
          <a:avLst/>
        </a:prstGeom>
        <a:solidFill>
          <a:schemeClr val="lt1">
            <a:alpha val="90000"/>
            <a:hueOff val="0"/>
            <a:satOff val="0"/>
            <a:lumOff val="0"/>
            <a:alphaOff val="0"/>
          </a:schemeClr>
        </a:solidFill>
        <a:ln w="12700" cap="flat" cmpd="sng" algn="ctr">
          <a:solidFill>
            <a:schemeClr val="accent2">
              <a:hueOff val="-665912"/>
              <a:satOff val="-293"/>
              <a:lumOff val="7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Gender Analysis</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Stakeholder engagement on strategy, refine activities</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Finalize implementation arrangement &gt; Org chart</a:t>
          </a:r>
        </a:p>
      </dsp:txBody>
      <dsp:txXfrm rot="-5400000">
        <a:off x="956013" y="2531888"/>
        <a:ext cx="6739757" cy="795598"/>
      </dsp:txXfrm>
    </dsp:sp>
    <dsp:sp modelId="{6B9B7B7E-F49F-4D12-9BF2-B4CE8B1427E1}">
      <dsp:nvSpPr>
        <dsp:cNvPr id="0" name=""/>
        <dsp:cNvSpPr/>
      </dsp:nvSpPr>
      <dsp:spPr>
        <a:xfrm rot="5400000">
          <a:off x="-209977" y="3934027"/>
          <a:ext cx="1356428" cy="949499"/>
        </a:xfrm>
        <a:prstGeom prst="chevron">
          <a:avLst/>
        </a:prstGeom>
        <a:gradFill rotWithShape="0">
          <a:gsLst>
            <a:gs pos="0">
              <a:schemeClr val="accent2">
                <a:hueOff val="-998868"/>
                <a:satOff val="-440"/>
                <a:lumOff val="1177"/>
                <a:alphaOff val="0"/>
                <a:shade val="85000"/>
                <a:satMod val="130000"/>
              </a:schemeClr>
            </a:gs>
            <a:gs pos="34000">
              <a:schemeClr val="accent2">
                <a:hueOff val="-998868"/>
                <a:satOff val="-440"/>
                <a:lumOff val="1177"/>
                <a:alphaOff val="0"/>
                <a:shade val="87000"/>
                <a:satMod val="125000"/>
              </a:schemeClr>
            </a:gs>
            <a:gs pos="70000">
              <a:schemeClr val="accent2">
                <a:hueOff val="-998868"/>
                <a:satOff val="-440"/>
                <a:lumOff val="1177"/>
                <a:alphaOff val="0"/>
                <a:tint val="100000"/>
                <a:shade val="90000"/>
                <a:satMod val="130000"/>
              </a:schemeClr>
            </a:gs>
            <a:gs pos="100000">
              <a:schemeClr val="accent2">
                <a:hueOff val="-998868"/>
                <a:satOff val="-440"/>
                <a:lumOff val="1177"/>
                <a:alphaOff val="0"/>
                <a:tint val="100000"/>
                <a:shade val="100000"/>
                <a:satMod val="110000"/>
              </a:schemeClr>
            </a:gs>
          </a:gsLst>
          <a:path path="circle">
            <a:fillToRect l="100000" t="100000" r="100000" b="100000"/>
          </a:path>
        </a:gradFill>
        <a:ln w="12700" cap="flat" cmpd="sng" algn="ctr">
          <a:solidFill>
            <a:schemeClr val="accent2">
              <a:hueOff val="-998868"/>
              <a:satOff val="-440"/>
              <a:lumOff val="1177"/>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Phase 4: </a:t>
          </a:r>
          <a:r>
            <a:rPr lang="en-US" sz="1400" b="1" kern="1200" dirty="0">
              <a:latin typeface="Arial" panose="020B0604020202020204" pitchFamily="34" charset="0"/>
              <a:cs typeface="Arial" panose="020B0604020202020204" pitchFamily="34" charset="0"/>
            </a:rPr>
            <a:t> finalize project design</a:t>
          </a:r>
        </a:p>
      </dsp:txBody>
      <dsp:txXfrm rot="-5400000">
        <a:off x="-6512" y="4205313"/>
        <a:ext cx="949499" cy="406929"/>
      </dsp:txXfrm>
    </dsp:sp>
    <dsp:sp modelId="{F0A413E7-A3C4-484B-8061-CAE72C0925A5}">
      <dsp:nvSpPr>
        <dsp:cNvPr id="0" name=""/>
        <dsp:cNvSpPr/>
      </dsp:nvSpPr>
      <dsp:spPr>
        <a:xfrm rot="5400000">
          <a:off x="3893545" y="780003"/>
          <a:ext cx="881678" cy="6782797"/>
        </a:xfrm>
        <a:prstGeom prst="round2SameRect">
          <a:avLst/>
        </a:prstGeom>
        <a:solidFill>
          <a:schemeClr val="lt1">
            <a:alpha val="90000"/>
            <a:hueOff val="0"/>
            <a:satOff val="0"/>
            <a:lumOff val="0"/>
            <a:alphaOff val="0"/>
          </a:schemeClr>
        </a:solidFill>
        <a:ln w="12700" cap="flat" cmpd="sng" algn="ctr">
          <a:solidFill>
            <a:schemeClr val="accent2">
              <a:hueOff val="-998868"/>
              <a:satOff val="-440"/>
              <a:lumOff val="11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Results framework</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Detailed budget</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Safeguards</a:t>
          </a:r>
        </a:p>
      </dsp:txBody>
      <dsp:txXfrm rot="-5400000">
        <a:off x="942986" y="3773602"/>
        <a:ext cx="6739757" cy="795598"/>
      </dsp:txXfrm>
    </dsp:sp>
    <dsp:sp modelId="{4B78244E-CA2A-4DD0-B0E6-4E7D2AABA9A1}">
      <dsp:nvSpPr>
        <dsp:cNvPr id="0" name=""/>
        <dsp:cNvSpPr/>
      </dsp:nvSpPr>
      <dsp:spPr>
        <a:xfrm rot="5400000">
          <a:off x="-209977" y="5175741"/>
          <a:ext cx="1356428" cy="949499"/>
        </a:xfrm>
        <a:prstGeom prst="chevron">
          <a:avLst/>
        </a:prstGeom>
        <a:gradFill rotWithShape="0">
          <a:gsLst>
            <a:gs pos="0">
              <a:schemeClr val="accent2">
                <a:hueOff val="-1331824"/>
                <a:satOff val="-586"/>
                <a:lumOff val="1569"/>
                <a:alphaOff val="0"/>
                <a:shade val="85000"/>
                <a:satMod val="130000"/>
              </a:schemeClr>
            </a:gs>
            <a:gs pos="34000">
              <a:schemeClr val="accent2">
                <a:hueOff val="-1331824"/>
                <a:satOff val="-586"/>
                <a:lumOff val="1569"/>
                <a:alphaOff val="0"/>
                <a:shade val="87000"/>
                <a:satMod val="125000"/>
              </a:schemeClr>
            </a:gs>
            <a:gs pos="70000">
              <a:schemeClr val="accent2">
                <a:hueOff val="-1331824"/>
                <a:satOff val="-586"/>
                <a:lumOff val="1569"/>
                <a:alphaOff val="0"/>
                <a:tint val="100000"/>
                <a:shade val="90000"/>
                <a:satMod val="130000"/>
              </a:schemeClr>
            </a:gs>
            <a:gs pos="100000">
              <a:schemeClr val="accent2">
                <a:hueOff val="-1331824"/>
                <a:satOff val="-586"/>
                <a:lumOff val="1569"/>
                <a:alphaOff val="0"/>
                <a:tint val="100000"/>
                <a:shade val="100000"/>
                <a:satMod val="110000"/>
              </a:schemeClr>
            </a:gs>
          </a:gsLst>
          <a:path path="circle">
            <a:fillToRect l="100000" t="100000" r="100000" b="100000"/>
          </a:path>
        </a:gradFill>
        <a:ln w="12700" cap="flat" cmpd="sng" algn="ctr">
          <a:solidFill>
            <a:schemeClr val="accent2">
              <a:hueOff val="-1331824"/>
              <a:satOff val="-586"/>
              <a:lumOff val="1569"/>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Phase 5: </a:t>
          </a:r>
          <a:r>
            <a:rPr lang="en-US" sz="1400" b="1" kern="1200">
              <a:latin typeface="Arial" panose="020B0604020202020204" pitchFamily="34" charset="0"/>
              <a:cs typeface="Arial" panose="020B0604020202020204" pitchFamily="34" charset="0"/>
            </a:rPr>
            <a:t>Submit</a:t>
          </a:r>
        </a:p>
      </dsp:txBody>
      <dsp:txXfrm rot="-5400000">
        <a:off x="-6512" y="5447027"/>
        <a:ext cx="949499" cy="406929"/>
      </dsp:txXfrm>
    </dsp:sp>
    <dsp:sp modelId="{ACB422A5-BB19-4ABA-9BC0-BF5536371B79}">
      <dsp:nvSpPr>
        <dsp:cNvPr id="0" name=""/>
        <dsp:cNvSpPr/>
      </dsp:nvSpPr>
      <dsp:spPr>
        <a:xfrm rot="5400000">
          <a:off x="3893545" y="2021718"/>
          <a:ext cx="881678" cy="6782797"/>
        </a:xfrm>
        <a:prstGeom prst="round2SameRect">
          <a:avLst/>
        </a:prstGeom>
        <a:solidFill>
          <a:schemeClr val="lt1">
            <a:alpha val="90000"/>
            <a:hueOff val="0"/>
            <a:satOff val="0"/>
            <a:lumOff val="0"/>
            <a:alphaOff val="0"/>
          </a:schemeClr>
        </a:solidFill>
        <a:ln w="12700" cap="flat" cmpd="sng" algn="ctr">
          <a:solidFill>
            <a:schemeClr val="accent2">
              <a:hueOff val="-1331824"/>
              <a:satOff val="-586"/>
              <a:lumOff val="15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Validation workshop, Revise ProDoc, disclose Safeguards documents, Government and partners sign off, submit</a:t>
          </a:r>
        </a:p>
      </dsp:txBody>
      <dsp:txXfrm rot="-5400000">
        <a:off x="942986" y="5015317"/>
        <a:ext cx="6739757" cy="7955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7/17/2020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7/17/2020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hegef.org/publications/instrument-establishment-restructured-global-environment-facilit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Explain that baseline</a:t>
            </a:r>
            <a:r>
              <a:rPr lang="en-US" sz="1400" baseline="0" dirty="0"/>
              <a:t> is made up of activities carried out by main project partners, so not only WWF, but also government and other relevant implementing partners.</a:t>
            </a:r>
          </a:p>
          <a:p>
            <a:endParaRPr lang="en-US" sz="1400" baseline="0" dirty="0"/>
          </a:p>
          <a:p>
            <a:pPr marL="0" indent="0">
              <a:buNone/>
            </a:pPr>
            <a:r>
              <a:rPr lang="en-US" sz="1400" dirty="0">
                <a:solidFill>
                  <a:schemeClr val="tx1">
                    <a:lumMod val="75000"/>
                    <a:lumOff val="25000"/>
                  </a:schemeClr>
                </a:solidFill>
              </a:rPr>
              <a:t>(a) Government-endorsed strategies and policies;  </a:t>
            </a:r>
          </a:p>
          <a:p>
            <a:pPr marL="0" indent="0">
              <a:buNone/>
            </a:pPr>
            <a:r>
              <a:rPr lang="en-US" sz="1400" dirty="0">
                <a:solidFill>
                  <a:schemeClr val="tx1">
                    <a:lumMod val="75000"/>
                    <a:lumOff val="25000"/>
                  </a:schemeClr>
                </a:solidFill>
              </a:rPr>
              <a:t>(b) Government announced investments in programs and infrastructure;   </a:t>
            </a:r>
          </a:p>
          <a:p>
            <a:pPr marL="0" indent="0">
              <a:buNone/>
            </a:pPr>
            <a:r>
              <a:rPr lang="en-US" sz="1400" dirty="0">
                <a:solidFill>
                  <a:schemeClr val="tx1">
                    <a:lumMod val="75000"/>
                    <a:lumOff val="25000"/>
                  </a:schemeClr>
                </a:solidFill>
              </a:rPr>
              <a:t>(c) Legislative frameworks;  </a:t>
            </a:r>
          </a:p>
          <a:p>
            <a:pPr marL="0" indent="0">
              <a:buNone/>
            </a:pPr>
            <a:r>
              <a:rPr lang="en-US" sz="1400" dirty="0">
                <a:solidFill>
                  <a:schemeClr val="tx1">
                    <a:lumMod val="75000"/>
                    <a:lumOff val="25000"/>
                  </a:schemeClr>
                </a:solidFill>
              </a:rPr>
              <a:t>(d) Energy development projects, agricultural/area development projects, </a:t>
            </a:r>
            <a:r>
              <a:rPr lang="en-US" sz="1400" dirty="0" err="1">
                <a:solidFill>
                  <a:schemeClr val="tx1">
                    <a:lumMod val="75000"/>
                    <a:lumOff val="25000"/>
                  </a:schemeClr>
                </a:solidFill>
              </a:rPr>
              <a:t>etc</a:t>
            </a:r>
            <a:r>
              <a:rPr lang="en-US" sz="1400" dirty="0">
                <a:solidFill>
                  <a:schemeClr val="tx1">
                    <a:lumMod val="75000"/>
                    <a:lumOff val="25000"/>
                  </a:schemeClr>
                </a:solidFill>
              </a:rPr>
              <a:t>;</a:t>
            </a:r>
          </a:p>
          <a:p>
            <a:pPr marL="0" indent="0">
              <a:buNone/>
            </a:pPr>
            <a:r>
              <a:rPr lang="en-US" sz="1400" dirty="0">
                <a:solidFill>
                  <a:schemeClr val="tx1">
                    <a:lumMod val="75000"/>
                    <a:lumOff val="25000"/>
                  </a:schemeClr>
                </a:solidFill>
              </a:rPr>
              <a:t>(e) </a:t>
            </a:r>
            <a:r>
              <a:rPr lang="en-US" sz="1400" dirty="0" err="1">
                <a:solidFill>
                  <a:schemeClr val="tx1">
                    <a:lumMod val="75000"/>
                    <a:lumOff val="25000"/>
                  </a:schemeClr>
                </a:solidFill>
              </a:rPr>
              <a:t>Transboundary</a:t>
            </a:r>
            <a:r>
              <a:rPr lang="en-US" sz="1400" dirty="0">
                <a:solidFill>
                  <a:schemeClr val="tx1">
                    <a:lumMod val="75000"/>
                    <a:lumOff val="25000"/>
                  </a:schemeClr>
                </a:solidFill>
              </a:rPr>
              <a:t> accords, treaties and agreements; and  </a:t>
            </a:r>
          </a:p>
          <a:p>
            <a:pPr marL="0" indent="0">
              <a:buNone/>
            </a:pPr>
            <a:r>
              <a:rPr lang="en-US" sz="1400" dirty="0">
                <a:solidFill>
                  <a:schemeClr val="tx1">
                    <a:lumMod val="75000"/>
                    <a:lumOff val="25000"/>
                  </a:schemeClr>
                </a:solidFill>
              </a:rPr>
              <a:t>(f) International funding lines from bilateral and multilateral agencies. </a:t>
            </a:r>
          </a:p>
          <a:p>
            <a:endParaRPr lang="en-US" sz="1400" dirty="0"/>
          </a:p>
          <a:p>
            <a:endParaRPr lang="en-US" sz="1400" dirty="0"/>
          </a:p>
          <a:p>
            <a:r>
              <a:rPr lang="en-US" sz="1400" dirty="0"/>
              <a:t>Use</a:t>
            </a:r>
            <a:r>
              <a:rPr lang="en-US" sz="1400" baseline="0" dirty="0"/>
              <a:t> highlighting to explain that activities that make up the baseline have to be current during (at least part of) the project’s lifetime. Projects and activities that exist during preparation, but that will be completed before project implementation, should be excluded.</a:t>
            </a:r>
          </a:p>
          <a:p>
            <a:endParaRPr lang="en-US" sz="1400" baseline="0" dirty="0"/>
          </a:p>
          <a:p>
            <a:r>
              <a:rPr lang="en-US" sz="1400" baseline="0" dirty="0"/>
              <a:t>Continuation of the baseline over time, constitutes the “Business-as-usual” scenario, also known as the “What-would-happen-without-the-GEF?” scenario.</a:t>
            </a:r>
          </a:p>
          <a:p>
            <a:endParaRPr lang="en-US" sz="14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F96BFF-6B57-4E0E-8678-501EEF2A12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7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Explain that baseline</a:t>
            </a:r>
            <a:r>
              <a:rPr lang="en-US" sz="1400" baseline="0" dirty="0"/>
              <a:t> is made up of activities carried out by main project partners, so not only WWF, but also government and other relevant implementing partners.</a:t>
            </a:r>
          </a:p>
          <a:p>
            <a:endParaRPr lang="en-US" sz="1400" baseline="0" dirty="0"/>
          </a:p>
          <a:p>
            <a:pPr marL="0" indent="0">
              <a:buNone/>
            </a:pPr>
            <a:r>
              <a:rPr lang="en-US" sz="1400" dirty="0">
                <a:solidFill>
                  <a:schemeClr val="tx1">
                    <a:lumMod val="75000"/>
                    <a:lumOff val="25000"/>
                  </a:schemeClr>
                </a:solidFill>
              </a:rPr>
              <a:t>(a) Government-endorsed strategies and policies;  </a:t>
            </a:r>
          </a:p>
          <a:p>
            <a:pPr marL="0" indent="0">
              <a:buNone/>
            </a:pPr>
            <a:r>
              <a:rPr lang="en-US" sz="1400" dirty="0">
                <a:solidFill>
                  <a:schemeClr val="tx1">
                    <a:lumMod val="75000"/>
                    <a:lumOff val="25000"/>
                  </a:schemeClr>
                </a:solidFill>
              </a:rPr>
              <a:t>(b) Government announced investments in programs and infrastructure;   </a:t>
            </a:r>
          </a:p>
          <a:p>
            <a:pPr marL="0" indent="0">
              <a:buNone/>
            </a:pPr>
            <a:r>
              <a:rPr lang="en-US" sz="1400" dirty="0">
                <a:solidFill>
                  <a:schemeClr val="tx1">
                    <a:lumMod val="75000"/>
                    <a:lumOff val="25000"/>
                  </a:schemeClr>
                </a:solidFill>
              </a:rPr>
              <a:t>(c) Legislative frameworks;  </a:t>
            </a:r>
          </a:p>
          <a:p>
            <a:pPr marL="0" indent="0">
              <a:buNone/>
            </a:pPr>
            <a:r>
              <a:rPr lang="en-US" sz="1400" dirty="0">
                <a:solidFill>
                  <a:schemeClr val="tx1">
                    <a:lumMod val="75000"/>
                    <a:lumOff val="25000"/>
                  </a:schemeClr>
                </a:solidFill>
              </a:rPr>
              <a:t>(d) Energy development projects, agricultural/area development projects, </a:t>
            </a:r>
            <a:r>
              <a:rPr lang="en-US" sz="1400" dirty="0" err="1">
                <a:solidFill>
                  <a:schemeClr val="tx1">
                    <a:lumMod val="75000"/>
                    <a:lumOff val="25000"/>
                  </a:schemeClr>
                </a:solidFill>
              </a:rPr>
              <a:t>etc</a:t>
            </a:r>
            <a:r>
              <a:rPr lang="en-US" sz="1400" dirty="0">
                <a:solidFill>
                  <a:schemeClr val="tx1">
                    <a:lumMod val="75000"/>
                    <a:lumOff val="25000"/>
                  </a:schemeClr>
                </a:solidFill>
              </a:rPr>
              <a:t>;</a:t>
            </a:r>
          </a:p>
          <a:p>
            <a:pPr marL="0" indent="0">
              <a:buNone/>
            </a:pPr>
            <a:r>
              <a:rPr lang="en-US" sz="1400" dirty="0">
                <a:solidFill>
                  <a:schemeClr val="tx1">
                    <a:lumMod val="75000"/>
                    <a:lumOff val="25000"/>
                  </a:schemeClr>
                </a:solidFill>
              </a:rPr>
              <a:t>(e) </a:t>
            </a:r>
            <a:r>
              <a:rPr lang="en-US" sz="1400" dirty="0" err="1">
                <a:solidFill>
                  <a:schemeClr val="tx1">
                    <a:lumMod val="75000"/>
                    <a:lumOff val="25000"/>
                  </a:schemeClr>
                </a:solidFill>
              </a:rPr>
              <a:t>Transboundary</a:t>
            </a:r>
            <a:r>
              <a:rPr lang="en-US" sz="1400" dirty="0">
                <a:solidFill>
                  <a:schemeClr val="tx1">
                    <a:lumMod val="75000"/>
                    <a:lumOff val="25000"/>
                  </a:schemeClr>
                </a:solidFill>
              </a:rPr>
              <a:t> accords, treaties and agreements; and  </a:t>
            </a:r>
          </a:p>
          <a:p>
            <a:pPr marL="0" indent="0">
              <a:buNone/>
            </a:pPr>
            <a:r>
              <a:rPr lang="en-US" sz="1400" dirty="0">
                <a:solidFill>
                  <a:schemeClr val="tx1">
                    <a:lumMod val="75000"/>
                    <a:lumOff val="25000"/>
                  </a:schemeClr>
                </a:solidFill>
              </a:rPr>
              <a:t>(f) International funding lines from bilateral and multilateral agencies. </a:t>
            </a:r>
          </a:p>
          <a:p>
            <a:endParaRPr lang="en-US" sz="1400" dirty="0"/>
          </a:p>
          <a:p>
            <a:endParaRPr lang="en-US" sz="1400" dirty="0"/>
          </a:p>
          <a:p>
            <a:r>
              <a:rPr lang="en-US" sz="1400" dirty="0"/>
              <a:t>Use</a:t>
            </a:r>
            <a:r>
              <a:rPr lang="en-US" sz="1400" baseline="0" dirty="0"/>
              <a:t> highlighting to explain that activities that make up the baseline have to be current during (at least part of) the project’s lifetime. Projects and activities that exist during preparation, but that will be completed before project implementation, should be excluded.</a:t>
            </a:r>
          </a:p>
          <a:p>
            <a:endParaRPr lang="en-US" sz="1400" baseline="0" dirty="0"/>
          </a:p>
          <a:p>
            <a:r>
              <a:rPr lang="en-US" sz="1400" baseline="0" dirty="0"/>
              <a:t>Continuation of the baseline over time, constitutes the “Business-as-usual” scenario, also known as the “What-would-happen-without-the-GEF?” scenario.</a:t>
            </a:r>
          </a:p>
          <a:p>
            <a:endParaRPr lang="en-US" sz="1400" baseline="0" dirty="0"/>
          </a:p>
        </p:txBody>
      </p:sp>
      <p:sp>
        <p:nvSpPr>
          <p:cNvPr id="4" name="Slide Number Placeholder 3"/>
          <p:cNvSpPr>
            <a:spLocks noGrp="1"/>
          </p:cNvSpPr>
          <p:nvPr>
            <p:ph type="sldNum" sz="quarter" idx="10"/>
          </p:nvPr>
        </p:nvSpPr>
        <p:spPr/>
        <p:txBody>
          <a:bodyPr/>
          <a:lstStyle/>
          <a:p>
            <a:fld id="{81F96BFF-6B57-4E0E-8678-501EEF2A12A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99025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nSpc>
                <a:spcPct val="100000"/>
              </a:lnSpc>
              <a:buFont typeface="Arial" panose="020B0604020202020204" pitchFamily="34" charset="0"/>
              <a:buNone/>
            </a:pPr>
            <a:r>
              <a:rPr lang="en-US" sz="1200" dirty="0">
                <a:solidFill>
                  <a:schemeClr val="tx1">
                    <a:lumMod val="85000"/>
                    <a:lumOff val="15000"/>
                  </a:schemeClr>
                </a:solidFill>
                <a:latin typeface="Calibri" panose="020F0502020204030204" pitchFamily="34" charset="0"/>
              </a:rPr>
              <a:t>What is the GEF  </a:t>
            </a:r>
          </a:p>
          <a:p>
            <a:pPr>
              <a:lnSpc>
                <a:spcPct val="100000"/>
              </a:lnSpc>
              <a:buFont typeface="Arial" panose="020B0604020202020204" pitchFamily="34" charset="0"/>
              <a:buChar char="•"/>
            </a:pPr>
            <a:r>
              <a:rPr lang="en-US" sz="1200" dirty="0">
                <a:solidFill>
                  <a:schemeClr val="tx1">
                    <a:lumMod val="85000"/>
                    <a:lumOff val="15000"/>
                  </a:schemeClr>
                </a:solidFill>
                <a:latin typeface="Calibri" panose="020F0502020204030204" pitchFamily="34" charset="0"/>
              </a:rPr>
              <a:t>Largest source of environmental public funding</a:t>
            </a:r>
          </a:p>
          <a:p>
            <a:pPr>
              <a:lnSpc>
                <a:spcPct val="100000"/>
              </a:lnSpc>
              <a:buFont typeface="Arial" panose="020B0604020202020204" pitchFamily="34" charset="0"/>
              <a:buChar char="•"/>
            </a:pPr>
            <a:r>
              <a:rPr lang="en-US" sz="1200" dirty="0">
                <a:solidFill>
                  <a:schemeClr val="tx1">
                    <a:lumMod val="85000"/>
                    <a:lumOff val="15000"/>
                  </a:schemeClr>
                </a:solidFill>
                <a:latin typeface="Calibri" panose="020F0502020204030204" pitchFamily="34" charset="0"/>
              </a:rPr>
              <a:t>Partnership of 183 countries working together with international institutions, civil society organizations and the private sector to address global environmental issues </a:t>
            </a:r>
          </a:p>
          <a:p>
            <a:pPr>
              <a:lnSpc>
                <a:spcPct val="100000"/>
              </a:lnSpc>
              <a:buFont typeface="Arial" panose="020B0604020202020204" pitchFamily="34" charset="0"/>
              <a:buChar char="•"/>
            </a:pPr>
            <a:r>
              <a:rPr lang="en-US" sz="1200" dirty="0">
                <a:solidFill>
                  <a:schemeClr val="tx1">
                    <a:lumMod val="85000"/>
                    <a:lumOff val="15000"/>
                  </a:schemeClr>
                </a:solidFill>
                <a:latin typeface="Calibri" panose="020F0502020204030204" pitchFamily="34" charset="0"/>
              </a:rPr>
              <a:t> Financial mechanism for 5 environmental conventions – CBD, UNCCD, UNFCC, Minamata and Stockholm Convention on POPs</a:t>
            </a:r>
          </a:p>
          <a:p>
            <a:pPr>
              <a:lnSpc>
                <a:spcPct val="100000"/>
              </a:lnSpc>
              <a:buFont typeface="Arial" panose="020B0604020202020204" pitchFamily="34" charset="0"/>
              <a:buChar char="•"/>
            </a:pPr>
            <a:r>
              <a:rPr lang="en-US" sz="1200" dirty="0">
                <a:solidFill>
                  <a:schemeClr val="tx1">
                    <a:lumMod val="85000"/>
                    <a:lumOff val="15000"/>
                  </a:schemeClr>
                </a:solidFill>
                <a:latin typeface="Calibri" panose="020F0502020204030204" pitchFamily="34" charset="0"/>
              </a:rPr>
              <a:t>Donor countries are usually developed and MICs, and recipient countries are developing and MICs</a:t>
            </a:r>
          </a:p>
          <a:p>
            <a:pPr>
              <a:lnSpc>
                <a:spcPct val="100000"/>
              </a:lnSpc>
              <a:buFont typeface="Arial" panose="020B0604020202020204" pitchFamily="34" charset="0"/>
              <a:buChar char="•"/>
            </a:pPr>
            <a:r>
              <a:rPr lang="en-US" sz="1200" dirty="0">
                <a:solidFill>
                  <a:schemeClr val="tx1">
                    <a:lumMod val="85000"/>
                    <a:lumOff val="15000"/>
                  </a:schemeClr>
                </a:solidFill>
                <a:latin typeface="Calibri" panose="020F0502020204030204" pitchFamily="34" charset="0"/>
              </a:rPr>
              <a:t>Each recipient country gets a national allocation (STAR), but cannot access directly, have to work through GEF Agency </a:t>
            </a:r>
            <a:r>
              <a:rPr lang="en-US" sz="1200" dirty="0" err="1">
                <a:solidFill>
                  <a:schemeClr val="tx1">
                    <a:lumMod val="85000"/>
                    <a:lumOff val="15000"/>
                  </a:schemeClr>
                </a:solidFill>
                <a:latin typeface="Calibri" panose="020F0502020204030204" pitchFamily="34" charset="0"/>
              </a:rPr>
              <a:t>eg</a:t>
            </a:r>
            <a:r>
              <a:rPr lang="en-US" sz="1200" dirty="0">
                <a:solidFill>
                  <a:schemeClr val="tx1">
                    <a:lumMod val="85000"/>
                    <a:lumOff val="15000"/>
                  </a:schemeClr>
                </a:solidFill>
                <a:latin typeface="Calibri" panose="020F0502020204030204" pitchFamily="34" charset="0"/>
              </a:rPr>
              <a:t> WWF GEF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Assembly - The GEF Assembly is composed of all 183 member countries, or Participants. It meets every three to four years at the ministerial level to review general policies; review and evaluate the GEF’s operation based on reports submitted to Council; review the membership of the Facility; and consider, for approval by consensus, amendments to the </a:t>
            </a:r>
            <a:r>
              <a:rPr lang="en-US" i="1" dirty="0">
                <a:hlinkClick r:id="rId3"/>
              </a:rPr>
              <a:t>Instrument for the Establishment of the Restructured Global Environment Facility on the basis of recommendations by the Council</a:t>
            </a:r>
            <a:r>
              <a:rPr lang="en-US" i="1" dirty="0"/>
              <a: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From guidance from the conventions, to action on the ground </a:t>
            </a:r>
          </a:p>
          <a:p>
            <a:pPr lvl="0"/>
            <a:r>
              <a:rPr lang="en-US" sz="1200" kern="1200" dirty="0">
                <a:solidFill>
                  <a:schemeClr val="tx1"/>
                </a:solidFill>
                <a:effectLst/>
                <a:latin typeface="+mn-lt"/>
                <a:ea typeface="+mn-ea"/>
                <a:cs typeface="+mn-cs"/>
              </a:rPr>
              <a:t>Council main governing body – 32 members appointed by constituencies of GEF countries </a:t>
            </a:r>
          </a:p>
          <a:p>
            <a:pPr lvl="1"/>
            <a:r>
              <a:rPr lang="en-US" sz="1200" kern="1200" dirty="0">
                <a:solidFill>
                  <a:schemeClr val="tx1"/>
                </a:solidFill>
                <a:effectLst/>
                <a:latin typeface="+mn-lt"/>
                <a:ea typeface="+mn-ea"/>
                <a:cs typeface="+mn-cs"/>
              </a:rPr>
              <a:t>14 developed, 16 developing, 2 economies in transition</a:t>
            </a:r>
          </a:p>
          <a:p>
            <a:pPr lvl="1"/>
            <a:r>
              <a:rPr lang="en-US" sz="1200" kern="1200" dirty="0">
                <a:solidFill>
                  <a:schemeClr val="tx1"/>
                </a:solidFill>
                <a:effectLst/>
                <a:latin typeface="+mn-lt"/>
                <a:ea typeface="+mn-ea"/>
                <a:cs typeface="+mn-cs"/>
              </a:rPr>
              <a:t>Approve work plan and operational policies and programs</a:t>
            </a:r>
          </a:p>
          <a:p>
            <a:pPr lvl="0"/>
            <a:r>
              <a:rPr lang="en-US" sz="1200" kern="1200" dirty="0">
                <a:solidFill>
                  <a:schemeClr val="tx1"/>
                </a:solidFill>
                <a:effectLst/>
                <a:latin typeface="+mn-lt"/>
                <a:ea typeface="+mn-ea"/>
                <a:cs typeface="+mn-cs"/>
              </a:rPr>
              <a:t>Secretariat – coordinate overall implementation of GEF activities, led by the CEO appointed for 4 year terms by Council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D00F8-64A8-4B1C-95C7-9E3E4EC85C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71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who will be responsible for Stakeholder Consultations</a:t>
            </a:r>
          </a:p>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19</a:t>
            </a:fld>
            <a:endParaRPr lang="en-US"/>
          </a:p>
        </p:txBody>
      </p:sp>
    </p:spTree>
    <p:extLst>
      <p:ext uri="{BB962C8B-B14F-4D97-AF65-F5344CB8AC3E}">
        <p14:creationId xmlns:p14="http://schemas.microsoft.com/office/powerpoint/2010/main" val="282612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EACF64-97B8-401D-A0CC-E50DEE584BE2}" type="slidenum">
              <a:rPr lang="en-US" smtClean="0"/>
              <a:t>21</a:t>
            </a:fld>
            <a:endParaRPr lang="en-US"/>
          </a:p>
        </p:txBody>
      </p:sp>
    </p:spTree>
    <p:extLst>
      <p:ext uri="{BB962C8B-B14F-4D97-AF65-F5344CB8AC3E}">
        <p14:creationId xmlns:p14="http://schemas.microsoft.com/office/powerpoint/2010/main" val="176100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15FE6-DC4C-4F93-AE15-94D8367AC5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888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20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056B7-329B-4E98-A7DE-1095F29C9987}" type="datetime1">
              <a:rPr lang="en-US" smtClean="0"/>
              <a:t>7/17/2020</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267235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0EAD2-84F0-424D-85FA-C85CE5D7B84D}" type="datetime1">
              <a:rPr lang="en-US" smtClean="0"/>
              <a:t>7/17/2020</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29307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1 - bullet">
    <p:spTree>
      <p:nvGrpSpPr>
        <p:cNvPr id="1" name=""/>
        <p:cNvGrpSpPr/>
        <p:nvPr/>
      </p:nvGrpSpPr>
      <p:grpSpPr>
        <a:xfrm>
          <a:off x="0" y="0"/>
          <a:ext cx="0" cy="0"/>
          <a:chOff x="0" y="0"/>
          <a:chExt cx="0" cy="0"/>
        </a:xfrm>
      </p:grpSpPr>
      <p:sp>
        <p:nvSpPr>
          <p:cNvPr id="2" name="Title 1"/>
          <p:cNvSpPr>
            <a:spLocks noGrp="1"/>
          </p:cNvSpPr>
          <p:nvPr>
            <p:ph type="title"/>
          </p:nvPr>
        </p:nvSpPr>
        <p:spPr>
          <a:xfrm>
            <a:off x="1679510" y="0"/>
            <a:ext cx="9936757" cy="980728"/>
          </a:xfrm>
          <a:prstGeom prst="rect">
            <a:avLst/>
          </a:prstGeom>
        </p:spPr>
        <p:txBody>
          <a:bodyPr/>
          <a:lstStyle/>
          <a:p>
            <a:r>
              <a:rPr lang="en-US"/>
              <a:t>Click to edit Master title style</a:t>
            </a:r>
            <a:endParaRPr lang="en-GB"/>
          </a:p>
        </p:txBody>
      </p:sp>
      <p:sp>
        <p:nvSpPr>
          <p:cNvPr id="4" name="Text Placeholder 6"/>
          <p:cNvSpPr>
            <a:spLocks noGrp="1"/>
          </p:cNvSpPr>
          <p:nvPr>
            <p:ph type="body" sz="quarter" idx="11" hasCustomPrompt="1"/>
          </p:nvPr>
        </p:nvSpPr>
        <p:spPr>
          <a:xfrm>
            <a:off x="1679509" y="1412875"/>
            <a:ext cx="9985109" cy="4608513"/>
          </a:xfrm>
          <a:prstGeom prst="rect">
            <a:avLst/>
          </a:prstGeom>
        </p:spPr>
        <p:txBody>
          <a:bodyPr lIns="0"/>
          <a:lstStyle>
            <a:lvl1pPr marL="182563" marR="0" indent="-182563" algn="l" defTabSz="914400" rtl="0" eaLnBrk="1" fontAlgn="auto" latinLnBrk="0" hangingPunct="1">
              <a:lnSpc>
                <a:spcPct val="100000"/>
              </a:lnSpc>
              <a:spcBef>
                <a:spcPct val="20000"/>
              </a:spcBef>
              <a:spcAft>
                <a:spcPts val="1200"/>
              </a:spcAft>
              <a:buClrTx/>
              <a:buSzTx/>
              <a:buFont typeface="Arial" pitchFamily="34" charset="0"/>
              <a:buChar char="•"/>
              <a:tabLst/>
              <a:defRPr lang="en-GB" sz="2800" b="0" i="0" kern="1200">
                <a:solidFill>
                  <a:srgbClr val="000000"/>
                </a:solidFill>
                <a:latin typeface="+mn-lt"/>
                <a:ea typeface="Adobe Heiti Std R" pitchFamily="34" charset="-128"/>
                <a:cs typeface="Arial" panose="020B0604020202020204" pitchFamily="34" charset="0"/>
              </a:defRPr>
            </a:lvl1pPr>
            <a:lvl2pPr marL="2057400" indent="-2057400">
              <a:buNone/>
              <a:defRPr sz="1400"/>
            </a:lvl2pPr>
            <a:lvl3pPr marL="2057400" indent="-2057400">
              <a:buNone/>
              <a:defRPr sz="1400"/>
            </a:lvl3pPr>
            <a:lvl4pPr marL="2057400" indent="-2057400">
              <a:buNone/>
              <a:defRPr sz="1400"/>
            </a:lvl4pPr>
            <a:lvl5pPr marL="2057400" indent="-2057400">
              <a:buNone/>
              <a:defRPr sz="1400"/>
            </a:lvl5pPr>
          </a:lstStyle>
          <a:p>
            <a:pPr lvl="0"/>
            <a:r>
              <a:rPr lang="en-GB" b="0" i="0" dirty="0" err="1">
                <a:solidFill>
                  <a:srgbClr val="000000"/>
                </a:solidFill>
                <a:latin typeface="+mn-lt"/>
              </a:rPr>
              <a:t>Lorem</a:t>
            </a:r>
            <a:r>
              <a:rPr lang="en-GB" b="0" i="0" dirty="0">
                <a:solidFill>
                  <a:srgbClr val="000000"/>
                </a:solidFill>
                <a:latin typeface="+mn-lt"/>
              </a:rPr>
              <a:t> </a:t>
            </a:r>
            <a:r>
              <a:rPr lang="en-GB" b="0" i="0" dirty="0" err="1">
                <a:solidFill>
                  <a:srgbClr val="000000"/>
                </a:solidFill>
                <a:latin typeface="+mn-lt"/>
              </a:rPr>
              <a:t>ipsum</a:t>
            </a:r>
            <a:r>
              <a:rPr lang="en-GB" b="0" i="0" dirty="0">
                <a:solidFill>
                  <a:srgbClr val="000000"/>
                </a:solidFill>
                <a:latin typeface="+mn-lt"/>
              </a:rPr>
              <a:t> </a:t>
            </a:r>
            <a:r>
              <a:rPr lang="en-GB" b="0" i="0" dirty="0" err="1">
                <a:solidFill>
                  <a:srgbClr val="000000"/>
                </a:solidFill>
                <a:latin typeface="+mn-lt"/>
              </a:rPr>
              <a:t>dolor</a:t>
            </a:r>
            <a:r>
              <a:rPr lang="en-GB" b="0" i="0" dirty="0">
                <a:solidFill>
                  <a:srgbClr val="000000"/>
                </a:solidFill>
                <a:latin typeface="+mn-lt"/>
              </a:rPr>
              <a:t> sit </a:t>
            </a:r>
            <a:r>
              <a:rPr lang="en-GB" b="0" i="0" dirty="0" err="1">
                <a:solidFill>
                  <a:srgbClr val="000000"/>
                </a:solidFill>
                <a:latin typeface="+mn-lt"/>
              </a:rPr>
              <a:t>amet</a:t>
            </a:r>
            <a:r>
              <a:rPr lang="en-GB" b="0" i="0" dirty="0">
                <a:solidFill>
                  <a:srgbClr val="000000"/>
                </a:solidFill>
                <a:latin typeface="+mn-lt"/>
              </a:rPr>
              <a:t>, </a:t>
            </a:r>
            <a:r>
              <a:rPr lang="en-GB" b="0" i="0" dirty="0" err="1">
                <a:solidFill>
                  <a:srgbClr val="000000"/>
                </a:solidFill>
                <a:latin typeface="+mn-lt"/>
              </a:rPr>
              <a:t>consectetur</a:t>
            </a:r>
            <a:r>
              <a:rPr lang="en-GB" b="0" i="0" dirty="0">
                <a:solidFill>
                  <a:srgbClr val="000000"/>
                </a:solidFill>
                <a:latin typeface="+mn-lt"/>
              </a:rPr>
              <a:t> </a:t>
            </a:r>
            <a:r>
              <a:rPr lang="en-GB" b="0" i="0" dirty="0" err="1">
                <a:solidFill>
                  <a:srgbClr val="000000"/>
                </a:solidFill>
                <a:latin typeface="+mn-lt"/>
              </a:rPr>
              <a:t>adipiscing</a:t>
            </a:r>
            <a:r>
              <a:rPr lang="en-GB" b="0" i="0" dirty="0">
                <a:solidFill>
                  <a:srgbClr val="000000"/>
                </a:solidFill>
                <a:latin typeface="+mn-lt"/>
              </a:rPr>
              <a:t> </a:t>
            </a:r>
            <a:r>
              <a:rPr lang="en-GB" b="0" i="0" dirty="0" err="1">
                <a:solidFill>
                  <a:srgbClr val="000000"/>
                </a:solidFill>
                <a:latin typeface="+mn-lt"/>
              </a:rPr>
              <a:t>elit</a:t>
            </a:r>
            <a:r>
              <a:rPr lang="en-GB" b="0" i="0" dirty="0">
                <a:solidFill>
                  <a:srgbClr val="000000"/>
                </a:solidFill>
                <a:latin typeface="+mn-lt"/>
              </a:rPr>
              <a:t>. </a:t>
            </a:r>
            <a:r>
              <a:rPr lang="en-GB" b="0" i="0" dirty="0" err="1">
                <a:solidFill>
                  <a:srgbClr val="000000"/>
                </a:solidFill>
                <a:latin typeface="+mn-lt"/>
              </a:rPr>
              <a:t>Pellentesque</a:t>
            </a:r>
            <a:r>
              <a:rPr lang="en-GB" b="0" i="0" dirty="0">
                <a:solidFill>
                  <a:srgbClr val="000000"/>
                </a:solidFill>
                <a:latin typeface="+mn-lt"/>
              </a:rPr>
              <a:t> a </a:t>
            </a:r>
            <a:r>
              <a:rPr lang="en-GB" b="0" i="0" dirty="0" err="1">
                <a:solidFill>
                  <a:srgbClr val="000000"/>
                </a:solidFill>
                <a:latin typeface="+mn-lt"/>
              </a:rPr>
              <a:t>diam</a:t>
            </a:r>
            <a:r>
              <a:rPr lang="en-GB" b="0" i="0" dirty="0">
                <a:solidFill>
                  <a:srgbClr val="000000"/>
                </a:solidFill>
                <a:latin typeface="+mn-lt"/>
              </a:rPr>
              <a:t> dui. </a:t>
            </a:r>
          </a:p>
          <a:p>
            <a:pPr marL="182563" marR="0" lvl="0" indent="-182563" algn="l" defTabSz="914400" rtl="0" eaLnBrk="1" fontAlgn="auto" latinLnBrk="0" hangingPunct="1">
              <a:lnSpc>
                <a:spcPct val="100000"/>
              </a:lnSpc>
              <a:spcBef>
                <a:spcPct val="20000"/>
              </a:spcBef>
              <a:spcAft>
                <a:spcPts val="1200"/>
              </a:spcAft>
              <a:buClrTx/>
              <a:buSzTx/>
              <a:buFont typeface="Arial" pitchFamily="34" charset="0"/>
              <a:buChar char="•"/>
              <a:tabLst/>
              <a:defRPr/>
            </a:pPr>
            <a:r>
              <a:rPr lang="en-GB" b="0" i="0" dirty="0" err="1">
                <a:solidFill>
                  <a:srgbClr val="000000"/>
                </a:solidFill>
                <a:latin typeface="+mn-lt"/>
              </a:rPr>
              <a:t>Lorem</a:t>
            </a:r>
            <a:r>
              <a:rPr lang="en-GB" b="0" i="0" dirty="0">
                <a:solidFill>
                  <a:srgbClr val="000000"/>
                </a:solidFill>
                <a:latin typeface="+mn-lt"/>
              </a:rPr>
              <a:t> </a:t>
            </a:r>
            <a:r>
              <a:rPr lang="en-GB" b="0" i="0" dirty="0" err="1">
                <a:solidFill>
                  <a:srgbClr val="000000"/>
                </a:solidFill>
                <a:latin typeface="+mn-lt"/>
              </a:rPr>
              <a:t>ipsum</a:t>
            </a:r>
            <a:r>
              <a:rPr lang="en-GB" b="0" i="0" dirty="0">
                <a:solidFill>
                  <a:srgbClr val="000000"/>
                </a:solidFill>
                <a:latin typeface="+mn-lt"/>
              </a:rPr>
              <a:t> </a:t>
            </a:r>
            <a:r>
              <a:rPr lang="en-GB" b="0" i="0" dirty="0" err="1">
                <a:solidFill>
                  <a:srgbClr val="000000"/>
                </a:solidFill>
                <a:latin typeface="+mn-lt"/>
              </a:rPr>
              <a:t>dolor</a:t>
            </a:r>
            <a:r>
              <a:rPr lang="en-GB" b="0" i="0" dirty="0">
                <a:solidFill>
                  <a:srgbClr val="000000"/>
                </a:solidFill>
                <a:latin typeface="+mn-lt"/>
              </a:rPr>
              <a:t> sit </a:t>
            </a:r>
            <a:r>
              <a:rPr lang="en-GB" b="0" i="0" dirty="0" err="1">
                <a:solidFill>
                  <a:srgbClr val="000000"/>
                </a:solidFill>
                <a:latin typeface="+mn-lt"/>
              </a:rPr>
              <a:t>amet</a:t>
            </a:r>
            <a:r>
              <a:rPr lang="en-GB" b="0" i="0" dirty="0">
                <a:solidFill>
                  <a:srgbClr val="000000"/>
                </a:solidFill>
                <a:latin typeface="+mn-lt"/>
              </a:rPr>
              <a:t>, </a:t>
            </a:r>
            <a:r>
              <a:rPr lang="en-GB" b="0" i="0" dirty="0" err="1">
                <a:solidFill>
                  <a:srgbClr val="000000"/>
                </a:solidFill>
                <a:latin typeface="+mn-lt"/>
              </a:rPr>
              <a:t>consectetur</a:t>
            </a:r>
            <a:r>
              <a:rPr lang="en-GB" b="0" i="0" dirty="0">
                <a:solidFill>
                  <a:srgbClr val="000000"/>
                </a:solidFill>
                <a:latin typeface="+mn-lt"/>
              </a:rPr>
              <a:t> </a:t>
            </a:r>
            <a:r>
              <a:rPr lang="en-GB" b="0" i="0" dirty="0" err="1">
                <a:solidFill>
                  <a:srgbClr val="000000"/>
                </a:solidFill>
                <a:latin typeface="+mn-lt"/>
              </a:rPr>
              <a:t>adipiscing</a:t>
            </a:r>
            <a:r>
              <a:rPr lang="en-GB" b="0" i="0" dirty="0">
                <a:solidFill>
                  <a:srgbClr val="000000"/>
                </a:solidFill>
                <a:latin typeface="+mn-lt"/>
              </a:rPr>
              <a:t> </a:t>
            </a:r>
            <a:r>
              <a:rPr lang="en-GB" b="0" i="0" dirty="0" err="1">
                <a:solidFill>
                  <a:srgbClr val="000000"/>
                </a:solidFill>
                <a:latin typeface="+mn-lt"/>
              </a:rPr>
              <a:t>elit</a:t>
            </a:r>
            <a:r>
              <a:rPr lang="en-GB" b="0" i="0" dirty="0">
                <a:solidFill>
                  <a:srgbClr val="000000"/>
                </a:solidFill>
                <a:latin typeface="+mn-lt"/>
              </a:rPr>
              <a:t>. </a:t>
            </a:r>
            <a:r>
              <a:rPr lang="en-GB" b="0" i="0" dirty="0" err="1">
                <a:solidFill>
                  <a:srgbClr val="000000"/>
                </a:solidFill>
                <a:latin typeface="+mn-lt"/>
              </a:rPr>
              <a:t>Pellentesque</a:t>
            </a:r>
            <a:r>
              <a:rPr lang="en-GB" b="0" i="0" dirty="0">
                <a:solidFill>
                  <a:srgbClr val="000000"/>
                </a:solidFill>
                <a:latin typeface="+mn-lt"/>
              </a:rPr>
              <a:t> a </a:t>
            </a:r>
            <a:r>
              <a:rPr lang="en-GB" b="0" i="0" dirty="0" err="1">
                <a:solidFill>
                  <a:srgbClr val="000000"/>
                </a:solidFill>
                <a:latin typeface="+mn-lt"/>
              </a:rPr>
              <a:t>diam</a:t>
            </a:r>
            <a:r>
              <a:rPr lang="en-GB" b="0" i="0" dirty="0">
                <a:solidFill>
                  <a:srgbClr val="000000"/>
                </a:solidFill>
                <a:latin typeface="+mn-lt"/>
              </a:rPr>
              <a:t> dui. </a:t>
            </a:r>
          </a:p>
          <a:p>
            <a:pPr marL="182563" marR="0" lvl="0" indent="-182563" algn="l" defTabSz="914400" rtl="0" eaLnBrk="1" fontAlgn="auto" latinLnBrk="0" hangingPunct="1">
              <a:lnSpc>
                <a:spcPct val="100000"/>
              </a:lnSpc>
              <a:spcBef>
                <a:spcPct val="20000"/>
              </a:spcBef>
              <a:spcAft>
                <a:spcPts val="1200"/>
              </a:spcAft>
              <a:buClrTx/>
              <a:buSzTx/>
              <a:buFont typeface="Arial" pitchFamily="34" charset="0"/>
              <a:buChar char="•"/>
              <a:tabLst/>
              <a:defRPr/>
            </a:pPr>
            <a:r>
              <a:rPr lang="en-GB" b="0" i="0" dirty="0">
                <a:solidFill>
                  <a:srgbClr val="000000"/>
                </a:solidFill>
                <a:latin typeface="+mn-lt"/>
              </a:rPr>
              <a:t>Lorem ipsum </a:t>
            </a:r>
            <a:r>
              <a:rPr lang="en-GB" b="0" i="0" dirty="0" err="1">
                <a:solidFill>
                  <a:srgbClr val="000000"/>
                </a:solidFill>
                <a:latin typeface="+mn-lt"/>
              </a:rPr>
              <a:t>dolor</a:t>
            </a:r>
            <a:r>
              <a:rPr lang="en-GB" b="0" i="0" dirty="0">
                <a:solidFill>
                  <a:srgbClr val="000000"/>
                </a:solidFill>
                <a:latin typeface="+mn-lt"/>
              </a:rPr>
              <a:t> sit </a:t>
            </a:r>
            <a:r>
              <a:rPr lang="en-GB" b="0" i="0" dirty="0" err="1">
                <a:solidFill>
                  <a:srgbClr val="000000"/>
                </a:solidFill>
                <a:latin typeface="+mn-lt"/>
              </a:rPr>
              <a:t>amet</a:t>
            </a:r>
            <a:r>
              <a:rPr lang="en-GB" b="0" i="0" dirty="0">
                <a:solidFill>
                  <a:srgbClr val="000000"/>
                </a:solidFill>
                <a:latin typeface="+mn-lt"/>
              </a:rPr>
              <a:t>, </a:t>
            </a:r>
            <a:r>
              <a:rPr lang="en-GB" b="0" i="0" dirty="0" err="1">
                <a:solidFill>
                  <a:srgbClr val="000000"/>
                </a:solidFill>
                <a:latin typeface="+mn-lt"/>
              </a:rPr>
              <a:t>consectetur</a:t>
            </a:r>
            <a:r>
              <a:rPr lang="en-GB" b="0" i="0" dirty="0">
                <a:solidFill>
                  <a:srgbClr val="000000"/>
                </a:solidFill>
                <a:latin typeface="+mn-lt"/>
              </a:rPr>
              <a:t> </a:t>
            </a:r>
            <a:r>
              <a:rPr lang="en-GB" b="0" i="0" dirty="0" err="1">
                <a:solidFill>
                  <a:srgbClr val="000000"/>
                </a:solidFill>
                <a:latin typeface="+mn-lt"/>
              </a:rPr>
              <a:t>adipiscing</a:t>
            </a:r>
            <a:r>
              <a:rPr lang="en-GB" b="0" i="0" dirty="0">
                <a:solidFill>
                  <a:srgbClr val="000000"/>
                </a:solidFill>
                <a:latin typeface="+mn-lt"/>
              </a:rPr>
              <a:t> </a:t>
            </a:r>
            <a:r>
              <a:rPr lang="en-GB" b="0" i="0" dirty="0" err="1">
                <a:solidFill>
                  <a:srgbClr val="000000"/>
                </a:solidFill>
                <a:latin typeface="+mn-lt"/>
              </a:rPr>
              <a:t>elit</a:t>
            </a:r>
            <a:r>
              <a:rPr lang="en-GB" b="0" i="0" dirty="0">
                <a:solidFill>
                  <a:srgbClr val="000000"/>
                </a:solidFill>
                <a:latin typeface="+mn-lt"/>
              </a:rPr>
              <a:t>. </a:t>
            </a:r>
            <a:r>
              <a:rPr lang="en-GB" b="0" i="0" dirty="0" err="1">
                <a:solidFill>
                  <a:srgbClr val="000000"/>
                </a:solidFill>
                <a:latin typeface="+mn-lt"/>
              </a:rPr>
              <a:t>Pellentesque</a:t>
            </a:r>
            <a:r>
              <a:rPr lang="en-GB" b="0" i="0" dirty="0">
                <a:solidFill>
                  <a:srgbClr val="000000"/>
                </a:solidFill>
                <a:latin typeface="+mn-lt"/>
              </a:rPr>
              <a:t> a </a:t>
            </a:r>
            <a:r>
              <a:rPr lang="en-GB" b="0" i="0" dirty="0" err="1">
                <a:solidFill>
                  <a:srgbClr val="000000"/>
                </a:solidFill>
                <a:latin typeface="+mn-lt"/>
              </a:rPr>
              <a:t>diam</a:t>
            </a:r>
            <a:r>
              <a:rPr lang="en-GB" b="0" i="0" dirty="0">
                <a:solidFill>
                  <a:srgbClr val="000000"/>
                </a:solidFill>
                <a:latin typeface="+mn-lt"/>
              </a:rPr>
              <a:t> dui. </a:t>
            </a:r>
          </a:p>
          <a:p>
            <a:pPr marL="182563" marR="0" lvl="0" indent="-182563" algn="l" defTabSz="914400" rtl="0" eaLnBrk="1" fontAlgn="auto" latinLnBrk="0" hangingPunct="1">
              <a:lnSpc>
                <a:spcPct val="100000"/>
              </a:lnSpc>
              <a:spcBef>
                <a:spcPct val="20000"/>
              </a:spcBef>
              <a:spcAft>
                <a:spcPts val="1200"/>
              </a:spcAft>
              <a:buClrTx/>
              <a:buSzTx/>
              <a:buFont typeface="Arial" pitchFamily="34" charset="0"/>
              <a:buChar char="•"/>
              <a:tabLst/>
              <a:defRPr/>
            </a:pPr>
            <a:endParaRPr lang="en-GB" b="0" i="0" dirty="0">
              <a:solidFill>
                <a:srgbClr val="000000"/>
              </a:solidFill>
              <a:latin typeface="+mn-lt"/>
            </a:endParaRPr>
          </a:p>
        </p:txBody>
      </p:sp>
      <p:sp>
        <p:nvSpPr>
          <p:cNvPr id="5" name="Slide Number Placeholder 5"/>
          <p:cNvSpPr>
            <a:spLocks noGrp="1"/>
          </p:cNvSpPr>
          <p:nvPr>
            <p:ph type="sldNum" sz="quarter" idx="4"/>
          </p:nvPr>
        </p:nvSpPr>
        <p:spPr>
          <a:xfrm>
            <a:off x="9423467" y="6356351"/>
            <a:ext cx="2158933"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1D21674-6E44-4EFA-A82E-B883355A05D6}" type="slidenum">
              <a:rPr lang="en-GB" smtClean="0"/>
              <a:pPr/>
              <a:t>‹#›</a:t>
            </a:fld>
            <a:endParaRPr lang="en-GB"/>
          </a:p>
        </p:txBody>
      </p:sp>
    </p:spTree>
    <p:extLst>
      <p:ext uri="{BB962C8B-B14F-4D97-AF65-F5344CB8AC3E}">
        <p14:creationId xmlns:p14="http://schemas.microsoft.com/office/powerpoint/2010/main" val="259721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dark bar">
    <p:spTree>
      <p:nvGrpSpPr>
        <p:cNvPr id="1" name=""/>
        <p:cNvGrpSpPr/>
        <p:nvPr/>
      </p:nvGrpSpPr>
      <p:grpSpPr>
        <a:xfrm>
          <a:off x="0" y="0"/>
          <a:ext cx="0" cy="0"/>
          <a:chOff x="0" y="0"/>
          <a:chExt cx="0" cy="0"/>
        </a:xfrm>
      </p:grpSpPr>
      <p:sp>
        <p:nvSpPr>
          <p:cNvPr id="2" name="Title 1"/>
          <p:cNvSpPr>
            <a:spLocks noGrp="1"/>
          </p:cNvSpPr>
          <p:nvPr>
            <p:ph type="ctrTitle"/>
          </p:nvPr>
        </p:nvSpPr>
        <p:spPr>
          <a:xfrm>
            <a:off x="0" y="3088726"/>
            <a:ext cx="12192000" cy="680551"/>
          </a:xfrm>
          <a:solidFill>
            <a:schemeClr val="tx1">
              <a:alpha val="43000"/>
            </a:schemeClr>
          </a:solidFill>
          <a:ln>
            <a:noFill/>
          </a:ln>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50502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light bar">
    <p:spTree>
      <p:nvGrpSpPr>
        <p:cNvPr id="1" name=""/>
        <p:cNvGrpSpPr/>
        <p:nvPr/>
      </p:nvGrpSpPr>
      <p:grpSpPr>
        <a:xfrm>
          <a:off x="0" y="0"/>
          <a:ext cx="0" cy="0"/>
          <a:chOff x="0" y="0"/>
          <a:chExt cx="0" cy="0"/>
        </a:xfrm>
      </p:grpSpPr>
      <p:sp>
        <p:nvSpPr>
          <p:cNvPr id="2" name="Title 1"/>
          <p:cNvSpPr>
            <a:spLocks noGrp="1"/>
          </p:cNvSpPr>
          <p:nvPr>
            <p:ph type="ctrTitle"/>
          </p:nvPr>
        </p:nvSpPr>
        <p:spPr>
          <a:xfrm>
            <a:off x="0" y="3088726"/>
            <a:ext cx="12192000" cy="680551"/>
          </a:xfrm>
          <a:solidFill>
            <a:schemeClr val="bg1">
              <a:alpha val="43000"/>
            </a:schemeClr>
          </a:solidFill>
          <a:ln>
            <a:noFill/>
          </a:ln>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68271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3942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6091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ass box dark">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2366" y="1193801"/>
            <a:ext cx="4496561" cy="1146303"/>
          </a:xfrm>
          <a:solidFill>
            <a:srgbClr val="000000">
              <a:alpha val="45000"/>
            </a:srgbClr>
          </a:solidFill>
        </p:spPr>
        <p:txBody>
          <a:bodyPr lIns="182880" tIns="91440" rIns="182880" bIns="91440" anchor="t">
            <a:spAutoFit/>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This is a sample of a glass box treatment to be placed on top of a photo.</a:t>
            </a:r>
          </a:p>
        </p:txBody>
      </p:sp>
    </p:spTree>
    <p:extLst>
      <p:ext uri="{BB962C8B-B14F-4D97-AF65-F5344CB8AC3E}">
        <p14:creationId xmlns:p14="http://schemas.microsoft.com/office/powerpoint/2010/main" val="2249990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lass box l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2366" y="1193801"/>
            <a:ext cx="4496561" cy="1146303"/>
          </a:xfrm>
          <a:solidFill>
            <a:schemeClr val="bg1">
              <a:alpha val="45000"/>
            </a:schemeClr>
          </a:solidFill>
        </p:spPr>
        <p:txBody>
          <a:bodyPr lIns="182880" tIns="91440" rIns="182880" bIns="91440" anchor="t">
            <a:sp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This is a sample of a glass box treatment to be placed on top of a photo.</a:t>
            </a:r>
          </a:p>
        </p:txBody>
      </p:sp>
    </p:spTree>
    <p:extLst>
      <p:ext uri="{BB962C8B-B14F-4D97-AF65-F5344CB8AC3E}">
        <p14:creationId xmlns:p14="http://schemas.microsoft.com/office/powerpoint/2010/main" val="1231539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20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2A335-28DE-461F-86D4-4A540BEA59B0}" type="datetime1">
              <a:rPr lang="en-US" smtClean="0"/>
              <a:t>7/17/2020</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320231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slide">
    <p:bg>
      <p:bgPr>
        <a:solidFill>
          <a:srgbClr val="EEECE1"/>
        </a:solidFill>
        <a:effectLst/>
      </p:bgPr>
    </p:bg>
    <p:spTree>
      <p:nvGrpSpPr>
        <p:cNvPr id="1" name=""/>
        <p:cNvGrpSpPr/>
        <p:nvPr/>
      </p:nvGrpSpPr>
      <p:grpSpPr>
        <a:xfrm>
          <a:off x="0" y="0"/>
          <a:ext cx="0" cy="0"/>
          <a:chOff x="0" y="0"/>
          <a:chExt cx="0" cy="0"/>
        </a:xfrm>
      </p:grpSpPr>
      <p:pic>
        <p:nvPicPr>
          <p:cNvPr id="2" name="Picture 1" descr="WWF_25mm_no_tab.png"/>
          <p:cNvPicPr>
            <a:picLocks noChangeAspect="1"/>
          </p:cNvPicPr>
          <p:nvPr userDrawn="1"/>
        </p:nvPicPr>
        <p:blipFill>
          <a:blip r:embed="rId2" cstate="print"/>
          <a:stretch>
            <a:fillRect/>
          </a:stretch>
        </p:blipFill>
        <p:spPr>
          <a:xfrm>
            <a:off x="4702930" y="1868013"/>
            <a:ext cx="2786143" cy="3121974"/>
          </a:xfrm>
          <a:prstGeom prst="rect">
            <a:avLst/>
          </a:prstGeom>
        </p:spPr>
      </p:pic>
    </p:spTree>
    <p:extLst>
      <p:ext uri="{BB962C8B-B14F-4D97-AF65-F5344CB8AC3E}">
        <p14:creationId xmlns:p14="http://schemas.microsoft.com/office/powerpoint/2010/main" val="1028325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e line dark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0" y="3158389"/>
            <a:ext cx="12192000" cy="775662"/>
          </a:xfrm>
          <a:prstGeom prst="rect">
            <a:avLst/>
          </a:prstGeom>
          <a:solidFill>
            <a:schemeClr val="tx1">
              <a:alpha val="35000"/>
            </a:schemeClr>
          </a:solidFill>
        </p:spPr>
        <p:txBody>
          <a:bodyPr vert="horz" wrap="square" lIns="91440" tIns="91440" rIns="91440" bIns="91440">
            <a:spAutoFit/>
          </a:bodyPr>
          <a:lstStyle>
            <a:lvl1pPr marL="0" algn="ctr">
              <a:lnSpc>
                <a:spcPct val="90000"/>
              </a:lnSpc>
              <a:spcBef>
                <a:spcPts val="0"/>
              </a:spcBef>
              <a:defRPr sz="4267" baseline="0">
                <a:solidFill>
                  <a:schemeClr val="bg1"/>
                </a:solidFill>
              </a:defRPr>
            </a:lvl1pPr>
            <a:lvl2pPr marL="377943" indent="-457189">
              <a:spcBef>
                <a:spcPts val="576"/>
              </a:spcBef>
              <a:buFont typeface="Arial"/>
              <a:buChar char="•"/>
              <a:defRPr sz="2667"/>
            </a:lvl2pPr>
          </a:lstStyle>
          <a:p>
            <a:pPr lvl="0"/>
            <a:r>
              <a:rPr lang="en-US"/>
              <a:t>Title</a:t>
            </a:r>
          </a:p>
        </p:txBody>
      </p:sp>
    </p:spTree>
    <p:extLst>
      <p:ext uri="{BB962C8B-B14F-4D97-AF65-F5344CB8AC3E}">
        <p14:creationId xmlns:p14="http://schemas.microsoft.com/office/powerpoint/2010/main" val="22931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e line dark box">
  <p:cSld name="Title one line dark box">
    <p:spTree>
      <p:nvGrpSpPr>
        <p:cNvPr id="1" name="Shape 49"/>
        <p:cNvGrpSpPr/>
        <p:nvPr/>
      </p:nvGrpSpPr>
      <p:grpSpPr>
        <a:xfrm>
          <a:off x="0" y="0"/>
          <a:ext cx="0" cy="0"/>
          <a:chOff x="0" y="0"/>
          <a:chExt cx="0" cy="0"/>
        </a:xfrm>
      </p:grpSpPr>
      <p:sp>
        <p:nvSpPr>
          <p:cNvPr id="50" name="Google Shape;50;p12"/>
          <p:cNvSpPr txBox="1">
            <a:spLocks noGrp="1"/>
          </p:cNvSpPr>
          <p:nvPr>
            <p:ph type="dt" idx="10"/>
          </p:nvPr>
        </p:nvSpPr>
        <p:spPr>
          <a:xfrm>
            <a:off x="609600" y="7086600"/>
            <a:ext cx="2844800" cy="36618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body" idx="1"/>
          </p:nvPr>
        </p:nvSpPr>
        <p:spPr>
          <a:xfrm>
            <a:off x="0" y="3158389"/>
            <a:ext cx="12192000" cy="775662"/>
          </a:xfrm>
          <a:prstGeom prst="rect">
            <a:avLst/>
          </a:prstGeom>
          <a:solidFill>
            <a:schemeClr val="dk1">
              <a:alpha val="34901"/>
            </a:schemeClr>
          </a:solidFill>
          <a:ln>
            <a:noFill/>
          </a:ln>
        </p:spPr>
        <p:txBody>
          <a:bodyPr spcFirstLastPara="1" wrap="square" lIns="91425" tIns="91425" rIns="91425" bIns="91425" anchor="t" anchorCtr="0">
            <a:noAutofit/>
          </a:bodyPr>
          <a:lstStyle>
            <a:lvl1pPr marL="457200" marR="0" lvl="0" indent="-228600" algn="ctr" rtl="0">
              <a:lnSpc>
                <a:spcPct val="90000"/>
              </a:lnSpc>
              <a:spcBef>
                <a:spcPts val="0"/>
              </a:spcBef>
              <a:spcAft>
                <a:spcPts val="0"/>
              </a:spcAft>
              <a:buClr>
                <a:schemeClr val="lt1"/>
              </a:buClr>
              <a:buSzPts val="4267"/>
              <a:buFont typeface="Arial"/>
              <a:buNone/>
              <a:defRPr sz="4267" b="0" i="0" u="none" strike="noStrike" cap="none">
                <a:solidFill>
                  <a:schemeClr val="lt1"/>
                </a:solidFill>
                <a:latin typeface="Arial"/>
                <a:ea typeface="Arial"/>
                <a:cs typeface="Arial"/>
                <a:sym typeface="Arial"/>
              </a:defRPr>
            </a:lvl1pPr>
            <a:lvl2pPr marL="914400" marR="0" lvl="1" indent="-397954" algn="l" rtl="0">
              <a:spcBef>
                <a:spcPts val="576"/>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0"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4947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7008-D757-4E8A-86F5-F0C744A647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66B25C-25E5-4500-B080-2CED9ACBE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F75D7C-E846-4BDC-9399-7383E799D6B2}"/>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5" name="Footer Placeholder 4">
            <a:extLst>
              <a:ext uri="{FF2B5EF4-FFF2-40B4-BE49-F238E27FC236}">
                <a16:creationId xmlns:a16="http://schemas.microsoft.com/office/drawing/2014/main" id="{AF4F234E-BD6C-46EF-B98B-3603E041A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D157D-6973-4B8D-906B-E71BE32CDF5C}"/>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314055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EF63-83E1-4385-A699-1E85D19F17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E5F26-2B07-4BD6-AAC7-8BBF5704C4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30EFB-9F1E-4768-96C8-839B47E38EF1}"/>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5" name="Footer Placeholder 4">
            <a:extLst>
              <a:ext uri="{FF2B5EF4-FFF2-40B4-BE49-F238E27FC236}">
                <a16:creationId xmlns:a16="http://schemas.microsoft.com/office/drawing/2014/main" id="{F229CEBA-29D7-4322-A1E9-1F92AFA85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3A945-7A85-4E7C-8C0D-193DFA594565}"/>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57187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ADCC-7BA2-4590-977E-8A0E6038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FA6D9F-7AA8-492B-B596-FA7408FD9B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6E254E-9D4C-4749-9D67-A8493272E6EA}"/>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5" name="Footer Placeholder 4">
            <a:extLst>
              <a:ext uri="{FF2B5EF4-FFF2-40B4-BE49-F238E27FC236}">
                <a16:creationId xmlns:a16="http://schemas.microsoft.com/office/drawing/2014/main" id="{C9584B50-6BC4-4E0D-BCC1-9FF95A1B3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97E43-6699-47A5-963F-D5AD2FA47759}"/>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80092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74FC-13B8-45EE-8855-88C0C65DA1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D4603-9348-46E3-8F53-FD3FBE5B9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F4D5C7-083F-4F1D-916F-2021B4CF0A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1FFEFD-A921-4C88-84F2-1CFB47FCDA82}"/>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6" name="Footer Placeholder 5">
            <a:extLst>
              <a:ext uri="{FF2B5EF4-FFF2-40B4-BE49-F238E27FC236}">
                <a16:creationId xmlns:a16="http://schemas.microsoft.com/office/drawing/2014/main" id="{3AFD8C0F-EDCD-45F6-A738-722027413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D981D-9C9F-479B-92F1-F574B1B35BDF}"/>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376413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B7BE-DE23-48BB-B128-D5EA9EC114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138F77-FC83-4C22-A4D7-C8D3F53E47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158541-FC3A-459A-AEE9-9FE80158D7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EBFA3-C8EA-4363-BA8D-D3805E8749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F38F1F-A2AB-443D-9524-45AA368A7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34218C-238D-43D9-803A-E4C0633D2FC3}"/>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8" name="Footer Placeholder 7">
            <a:extLst>
              <a:ext uri="{FF2B5EF4-FFF2-40B4-BE49-F238E27FC236}">
                <a16:creationId xmlns:a16="http://schemas.microsoft.com/office/drawing/2014/main" id="{E1CABD3E-C28A-452C-9292-0E87489921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8A7AD3-7FFF-48A4-9D00-A3291E8779C1}"/>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31182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24D2-B3A9-42B5-9103-482F18A8F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A462D7-17D5-4C29-B386-4497090ED689}"/>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4" name="Footer Placeholder 3">
            <a:extLst>
              <a:ext uri="{FF2B5EF4-FFF2-40B4-BE49-F238E27FC236}">
                <a16:creationId xmlns:a16="http://schemas.microsoft.com/office/drawing/2014/main" id="{A3E0E6D2-A3CA-4560-ABF8-1E5763401C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96E3C-F7AF-421C-B202-67FC68574F26}"/>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409176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8E7CC0-E7DC-4B62-A8B7-6CE37EFEFC4B}"/>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3" name="Footer Placeholder 2">
            <a:extLst>
              <a:ext uri="{FF2B5EF4-FFF2-40B4-BE49-F238E27FC236}">
                <a16:creationId xmlns:a16="http://schemas.microsoft.com/office/drawing/2014/main" id="{DEB6B1AA-76C4-49E9-92B3-570B113CDB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4CB5F-55E8-49B9-80A0-8CD874CA5773}"/>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14283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5CF9C1-51F7-4E92-A279-1FFCE980DDD9}" type="datetime1">
              <a:rPr lang="en-US" smtClean="0"/>
              <a:t>7/17/2020</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0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E271-CC03-4C82-ACE8-086F402E5C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D5AD8A-3D56-49CB-B8CC-937DD0C9F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70763D-7948-42FF-8EDF-693F0F674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98A87-24E4-4B8D-A3E5-E54320361C3B}"/>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6" name="Footer Placeholder 5">
            <a:extLst>
              <a:ext uri="{FF2B5EF4-FFF2-40B4-BE49-F238E27FC236}">
                <a16:creationId xmlns:a16="http://schemas.microsoft.com/office/drawing/2014/main" id="{0AAD93EC-6CA4-4691-BC30-893E8C2E7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3A047-2D58-402E-B668-FD1F69EB4862}"/>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23279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0B91-74A4-4FA7-B9B7-B86CF7646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BB304-C6E0-47EB-850F-EB68E892A9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05F085-5852-45C3-8BD5-29A0A6818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7604C-179F-476F-AC0E-20712DF9F565}"/>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6" name="Footer Placeholder 5">
            <a:extLst>
              <a:ext uri="{FF2B5EF4-FFF2-40B4-BE49-F238E27FC236}">
                <a16:creationId xmlns:a16="http://schemas.microsoft.com/office/drawing/2014/main" id="{DADE6D2A-236C-41CB-9D64-BCAE2F5A5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C95F1-B8F1-466F-B7C0-8C44C021EDC5}"/>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24058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B81B-F2A0-45EA-8E7D-2F6A9A1C57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4A9C96-9467-42CF-9ACF-0E59EDE8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B0F34-38F0-45B2-970B-4E7FE88FE3B6}"/>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5" name="Footer Placeholder 4">
            <a:extLst>
              <a:ext uri="{FF2B5EF4-FFF2-40B4-BE49-F238E27FC236}">
                <a16:creationId xmlns:a16="http://schemas.microsoft.com/office/drawing/2014/main" id="{026D56B1-4548-4FBD-85F7-AD55CA592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525F1-3FCC-4A33-9E0B-537BEE81A9D8}"/>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409819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6ACF20-231C-4FAE-8999-B27721F72C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9246E1-B68C-4FF0-A4A4-7B35029ED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5700-8C8C-4968-A453-42D110BBC36D}"/>
              </a:ext>
            </a:extLst>
          </p:cNvPr>
          <p:cNvSpPr>
            <a:spLocks noGrp="1"/>
          </p:cNvSpPr>
          <p:nvPr>
            <p:ph type="dt" sz="half" idx="10"/>
          </p:nvPr>
        </p:nvSpPr>
        <p:spPr/>
        <p:txBody>
          <a:bodyPr/>
          <a:lstStyle/>
          <a:p>
            <a:fld id="{02B3634F-60D1-481A-8AD2-52BC818EF8EA}" type="datetimeFigureOut">
              <a:rPr lang="en-US" smtClean="0"/>
              <a:t>7/17/2020</a:t>
            </a:fld>
            <a:endParaRPr lang="en-US"/>
          </a:p>
        </p:txBody>
      </p:sp>
      <p:sp>
        <p:nvSpPr>
          <p:cNvPr id="5" name="Footer Placeholder 4">
            <a:extLst>
              <a:ext uri="{FF2B5EF4-FFF2-40B4-BE49-F238E27FC236}">
                <a16:creationId xmlns:a16="http://schemas.microsoft.com/office/drawing/2014/main" id="{A1DB7C35-DB4D-45F6-A8F5-3659BDACD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FC2C8-0BE1-4797-AB7B-836D0FB83D31}"/>
              </a:ext>
            </a:extLst>
          </p:cNvPr>
          <p:cNvSpPr>
            <a:spLocks noGrp="1"/>
          </p:cNvSpPr>
          <p:nvPr>
            <p:ph type="sldNum" sz="quarter" idx="12"/>
          </p:nvPr>
        </p:nvSpPr>
        <p:spPr/>
        <p:txBody>
          <a:bodyPr/>
          <a:lstStyle/>
          <a:p>
            <a:fld id="{06ABA967-3249-4465-83E9-AE429674F00E}" type="slidenum">
              <a:rPr lang="en-US" smtClean="0"/>
              <a:t>‹#›</a:t>
            </a:fld>
            <a:endParaRPr lang="en-US"/>
          </a:p>
        </p:txBody>
      </p:sp>
    </p:spTree>
    <p:extLst>
      <p:ext uri="{BB962C8B-B14F-4D97-AF65-F5344CB8AC3E}">
        <p14:creationId xmlns:p14="http://schemas.microsoft.com/office/powerpoint/2010/main" val="29596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e line light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0" y="2957076"/>
            <a:ext cx="12192000" cy="841321"/>
          </a:xfrm>
          <a:prstGeom prst="rect">
            <a:avLst/>
          </a:prstGeom>
          <a:solidFill>
            <a:schemeClr val="bg1">
              <a:alpha val="25000"/>
            </a:schemeClr>
          </a:solidFill>
          <a:ln>
            <a:noFill/>
          </a:ln>
        </p:spPr>
        <p:txBody>
          <a:bodyPr vert="horz" wrap="square" lIns="91440" tIns="91440" rIns="91440" bIns="91440">
            <a:spAutoFit/>
          </a:bodyPr>
          <a:lstStyle>
            <a:lvl1pPr marL="0" algn="ctr">
              <a:spcBef>
                <a:spcPts val="0"/>
              </a:spcBef>
              <a:defRPr sz="4267" baseline="0">
                <a:solidFill>
                  <a:schemeClr val="tx1"/>
                </a:solidFill>
              </a:defRPr>
            </a:lvl1pPr>
            <a:lvl2pPr marL="377943" indent="-457189">
              <a:spcBef>
                <a:spcPts val="576"/>
              </a:spcBef>
              <a:buFont typeface="Arial"/>
              <a:buChar char="•"/>
              <a:defRPr sz="2667"/>
            </a:lvl2pPr>
          </a:lstStyle>
          <a:p>
            <a:pPr lvl="0"/>
            <a:r>
              <a:rPr lang="en-US"/>
              <a:t>Title</a:t>
            </a:r>
          </a:p>
        </p:txBody>
      </p:sp>
    </p:spTree>
    <p:extLst>
      <p:ext uri="{BB962C8B-B14F-4D97-AF65-F5344CB8AC3E}">
        <p14:creationId xmlns:p14="http://schemas.microsoft.com/office/powerpoint/2010/main" val="7867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e line dark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0" y="3158389"/>
            <a:ext cx="12192000" cy="775662"/>
          </a:xfrm>
          <a:prstGeom prst="rect">
            <a:avLst/>
          </a:prstGeom>
          <a:solidFill>
            <a:schemeClr val="tx1">
              <a:alpha val="35000"/>
            </a:schemeClr>
          </a:solidFill>
        </p:spPr>
        <p:txBody>
          <a:bodyPr vert="horz" wrap="square" lIns="91440" tIns="91440" rIns="91440" bIns="91440">
            <a:spAutoFit/>
          </a:bodyPr>
          <a:lstStyle>
            <a:lvl1pPr marL="0" algn="ctr">
              <a:lnSpc>
                <a:spcPct val="90000"/>
              </a:lnSpc>
              <a:spcBef>
                <a:spcPts val="0"/>
              </a:spcBef>
              <a:defRPr sz="4267" baseline="0">
                <a:solidFill>
                  <a:schemeClr val="bg1"/>
                </a:solidFill>
              </a:defRPr>
            </a:lvl1pPr>
            <a:lvl2pPr marL="377943" indent="-457189">
              <a:spcBef>
                <a:spcPts val="576"/>
              </a:spcBef>
              <a:buFont typeface="Arial"/>
              <a:buChar char="•"/>
              <a:defRPr sz="2667"/>
            </a:lvl2pPr>
          </a:lstStyle>
          <a:p>
            <a:pPr lvl="0"/>
            <a:r>
              <a:rPr lang="en-US"/>
              <a:t>Title</a:t>
            </a:r>
          </a:p>
        </p:txBody>
      </p:sp>
    </p:spTree>
    <p:extLst>
      <p:ext uri="{BB962C8B-B14F-4D97-AF65-F5344CB8AC3E}">
        <p14:creationId xmlns:p14="http://schemas.microsoft.com/office/powerpoint/2010/main" val="180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433"/>
          </a:xfrm>
          <a:prstGeom prst="rect">
            <a:avLst/>
          </a:prstGeom>
        </p:spPr>
        <p:txBody>
          <a:bodyPr lIns="0" tIns="0" rIns="0" bIns="0"/>
          <a:lstStyle>
            <a:lvl1pPr>
              <a:spcBef>
                <a:spcPts val="576"/>
              </a:spcBef>
              <a:defRPr sz="2667"/>
            </a:lvl1pPr>
            <a:lvl3pPr marL="377943">
              <a:spcBef>
                <a:spcPts val="576"/>
              </a:spcBef>
              <a:defRPr sz="2667"/>
            </a:lvl3pPr>
          </a:lstStyle>
          <a:p>
            <a:pPr lvl="0"/>
            <a:r>
              <a:rPr lang="en-US"/>
              <a:t>Click to edit Master text styles</a:t>
            </a:r>
          </a:p>
          <a:p>
            <a:pPr lvl="2"/>
            <a:r>
              <a:rPr lang="en-US"/>
              <a:t>Second Level</a:t>
            </a:r>
          </a:p>
        </p:txBody>
      </p:sp>
      <p:sp>
        <p:nvSpPr>
          <p:cNvPr id="4" name="Date Placeholder 3"/>
          <p:cNvSpPr>
            <a:spLocks noGrp="1"/>
          </p:cNvSpPr>
          <p:nvPr>
            <p:ph type="dt" sz="half" idx="10"/>
          </p:nvPr>
        </p:nvSpPr>
        <p:spPr/>
        <p:txBody>
          <a:bodyPr/>
          <a:lstStyle>
            <a:lvl1pPr>
              <a:defRPr/>
            </a:lvl1pPr>
          </a:lstStyle>
          <a:p>
            <a:pPr>
              <a:defRPr/>
            </a:pPr>
            <a:fld id="{F069D57C-5463-421D-BCA9-F9C13150F9AA}" type="datetime1">
              <a:rPr lang="en-US"/>
              <a:pPr>
                <a:defRPr/>
              </a:pPr>
              <a:t>7/17/2020</a:t>
            </a:fld>
            <a:endParaRPr lang="en-US"/>
          </a:p>
        </p:txBody>
      </p:sp>
      <p:sp>
        <p:nvSpPr>
          <p:cNvPr id="5" name="TextBox 4"/>
          <p:cNvSpPr txBox="1"/>
          <p:nvPr userDrawn="1"/>
        </p:nvSpPr>
        <p:spPr>
          <a:xfrm>
            <a:off x="609600" y="449997"/>
            <a:ext cx="10971097" cy="935517"/>
          </a:xfrm>
          <a:prstGeom prst="rect">
            <a:avLst/>
          </a:prstGeom>
          <a:noFill/>
        </p:spPr>
        <p:txBody>
          <a:bodyPr wrap="square" lIns="0" tIns="0" rIns="0" bIns="0" rtlCol="0" anchor="ctr">
            <a:noAutofit/>
          </a:bodyPr>
          <a:lstStyle/>
          <a:p>
            <a:r>
              <a:rPr lang="en-US" sz="3733">
                <a:solidFill>
                  <a:srgbClr val="31859C"/>
                </a:solidFill>
              </a:rPr>
              <a:t>Click to edit Master title style</a:t>
            </a:r>
          </a:p>
        </p:txBody>
      </p:sp>
    </p:spTree>
    <p:extLst>
      <p:ext uri="{BB962C8B-B14F-4D97-AF65-F5344CB8AC3E}">
        <p14:creationId xmlns:p14="http://schemas.microsoft.com/office/powerpoint/2010/main" val="16812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lass box dar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618318" y="1598085"/>
            <a:ext cx="4828093" cy="1508298"/>
          </a:xfrm>
          <a:prstGeom prst="rect">
            <a:avLst/>
          </a:prstGeom>
          <a:solidFill>
            <a:schemeClr val="tx1">
              <a:alpha val="45000"/>
            </a:schemeClr>
          </a:solidFill>
        </p:spPr>
        <p:txBody>
          <a:bodyPr vert="horz" lIns="182880" tIns="137160" rIns="182880" bIns="137160">
            <a:spAutoFit/>
          </a:bodyPr>
          <a:lstStyle>
            <a:lvl1pPr marL="0">
              <a:spcBef>
                <a:spcPts val="0"/>
              </a:spcBef>
              <a:defRPr sz="2667" baseline="0">
                <a:solidFill>
                  <a:schemeClr val="bg1"/>
                </a:solidFill>
              </a:defRPr>
            </a:lvl1pPr>
            <a:lvl2pPr marL="377943" indent="-457189">
              <a:spcBef>
                <a:spcPts val="576"/>
              </a:spcBef>
              <a:buFont typeface="Arial"/>
              <a:buChar char="•"/>
              <a:defRPr sz="2667"/>
            </a:lvl2pPr>
          </a:lstStyle>
          <a:p>
            <a:pPr lvl="0"/>
            <a:r>
              <a:rPr lang="en-US"/>
              <a:t>This is a sample of a glass box text treatment to be placed on top of a photo.</a:t>
            </a:r>
          </a:p>
        </p:txBody>
      </p:sp>
    </p:spTree>
    <p:extLst>
      <p:ext uri="{BB962C8B-B14F-4D97-AF65-F5344CB8AC3E}">
        <p14:creationId xmlns:p14="http://schemas.microsoft.com/office/powerpoint/2010/main" val="352964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ass box ligh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618318" y="1598085"/>
            <a:ext cx="4828093" cy="1508298"/>
          </a:xfrm>
          <a:prstGeom prst="rect">
            <a:avLst/>
          </a:prstGeom>
          <a:solidFill>
            <a:schemeClr val="bg1">
              <a:alpha val="45000"/>
            </a:schemeClr>
          </a:solidFill>
        </p:spPr>
        <p:txBody>
          <a:bodyPr vert="horz" lIns="182880" tIns="137160" rIns="182880" bIns="137160">
            <a:spAutoFit/>
          </a:bodyPr>
          <a:lstStyle>
            <a:lvl1pPr marL="0">
              <a:spcBef>
                <a:spcPts val="0"/>
              </a:spcBef>
              <a:defRPr sz="2667" baseline="0">
                <a:solidFill>
                  <a:srgbClr val="000000"/>
                </a:solidFill>
              </a:defRPr>
            </a:lvl1pPr>
            <a:lvl2pPr marL="377943" indent="-457189">
              <a:spcBef>
                <a:spcPts val="576"/>
              </a:spcBef>
              <a:buFont typeface="Arial"/>
              <a:buChar char="•"/>
              <a:defRPr sz="2667"/>
            </a:lvl2pPr>
          </a:lstStyle>
          <a:p>
            <a:pPr lvl="0"/>
            <a:r>
              <a:rPr lang="en-US"/>
              <a:t>This is a sample of a glass box text treatment to be placed on top of a photo.</a:t>
            </a:r>
          </a:p>
        </p:txBody>
      </p:sp>
    </p:spTree>
    <p:extLst>
      <p:ext uri="{BB962C8B-B14F-4D97-AF65-F5344CB8AC3E}">
        <p14:creationId xmlns:p14="http://schemas.microsoft.com/office/powerpoint/2010/main" val="18353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slide 1 - bullet">
    <p:spTree>
      <p:nvGrpSpPr>
        <p:cNvPr id="1" name=""/>
        <p:cNvGrpSpPr/>
        <p:nvPr/>
      </p:nvGrpSpPr>
      <p:grpSpPr>
        <a:xfrm>
          <a:off x="0" y="0"/>
          <a:ext cx="0" cy="0"/>
          <a:chOff x="0" y="0"/>
          <a:chExt cx="0" cy="0"/>
        </a:xfrm>
      </p:grpSpPr>
      <p:sp>
        <p:nvSpPr>
          <p:cNvPr id="2" name="Title 1"/>
          <p:cNvSpPr>
            <a:spLocks noGrp="1"/>
          </p:cNvSpPr>
          <p:nvPr>
            <p:ph type="title"/>
          </p:nvPr>
        </p:nvSpPr>
        <p:spPr>
          <a:xfrm>
            <a:off x="1679511" y="0"/>
            <a:ext cx="9936757" cy="980728"/>
          </a:xfrm>
          <a:prstGeom prst="rect">
            <a:avLst/>
          </a:prstGeom>
        </p:spPr>
        <p:txBody>
          <a:bodyPr/>
          <a:lstStyle/>
          <a:p>
            <a:r>
              <a:rPr lang="en-US"/>
              <a:t>Click to edit Master title style</a:t>
            </a:r>
            <a:endParaRPr lang="en-GB"/>
          </a:p>
        </p:txBody>
      </p:sp>
      <p:sp>
        <p:nvSpPr>
          <p:cNvPr id="4" name="Text Placeholder 6"/>
          <p:cNvSpPr>
            <a:spLocks noGrp="1"/>
          </p:cNvSpPr>
          <p:nvPr>
            <p:ph type="body" sz="quarter" idx="11" hasCustomPrompt="1"/>
          </p:nvPr>
        </p:nvSpPr>
        <p:spPr>
          <a:xfrm>
            <a:off x="1679509" y="1412875"/>
            <a:ext cx="9985109" cy="4608513"/>
          </a:xfrm>
          <a:prstGeom prst="rect">
            <a:avLst/>
          </a:prstGeom>
        </p:spPr>
        <p:txBody>
          <a:bodyPr lIns="0"/>
          <a:lstStyle>
            <a:lvl1pPr marL="182558" marR="0" indent="-182558" algn="l" defTabSz="914377" rtl="0" eaLnBrk="1" fontAlgn="auto" latinLnBrk="0" hangingPunct="1">
              <a:lnSpc>
                <a:spcPct val="100000"/>
              </a:lnSpc>
              <a:spcBef>
                <a:spcPct val="20000"/>
              </a:spcBef>
              <a:spcAft>
                <a:spcPts val="1200"/>
              </a:spcAft>
              <a:buClrTx/>
              <a:buSzTx/>
              <a:buFont typeface="Arial" pitchFamily="34" charset="0"/>
              <a:buChar char="•"/>
              <a:tabLst/>
              <a:defRPr lang="en-GB" sz="2800" b="0" i="0" kern="1200">
                <a:solidFill>
                  <a:srgbClr val="000000"/>
                </a:solidFill>
                <a:latin typeface="+mn-lt"/>
                <a:ea typeface="Adobe Heiti Std R" pitchFamily="34" charset="-128"/>
                <a:cs typeface="Arial" panose="020B0604020202020204" pitchFamily="34" charset="0"/>
              </a:defRPr>
            </a:lvl1pPr>
            <a:lvl2pPr marL="2057349" indent="-2057349">
              <a:buNone/>
              <a:defRPr sz="1400"/>
            </a:lvl2pPr>
            <a:lvl3pPr marL="2057349" indent="-2057349">
              <a:buNone/>
              <a:defRPr sz="1400"/>
            </a:lvl3pPr>
            <a:lvl4pPr marL="2057349" indent="-2057349">
              <a:buNone/>
              <a:defRPr sz="1400"/>
            </a:lvl4pPr>
            <a:lvl5pPr marL="2057349" indent="-2057349">
              <a:buNone/>
              <a:defRPr sz="1400"/>
            </a:lvl5pPr>
          </a:lstStyle>
          <a:p>
            <a:pPr lvl="0"/>
            <a:r>
              <a:rPr lang="en-GB" b="0" i="0" dirty="0" err="1">
                <a:solidFill>
                  <a:srgbClr val="000000"/>
                </a:solidFill>
                <a:latin typeface="+mn-lt"/>
              </a:rPr>
              <a:t>Lorem</a:t>
            </a:r>
            <a:r>
              <a:rPr lang="en-GB" b="0" i="0" dirty="0">
                <a:solidFill>
                  <a:srgbClr val="000000"/>
                </a:solidFill>
                <a:latin typeface="+mn-lt"/>
              </a:rPr>
              <a:t> </a:t>
            </a:r>
            <a:r>
              <a:rPr lang="en-GB" b="0" i="0" dirty="0" err="1">
                <a:solidFill>
                  <a:srgbClr val="000000"/>
                </a:solidFill>
                <a:latin typeface="+mn-lt"/>
              </a:rPr>
              <a:t>ipsum</a:t>
            </a:r>
            <a:r>
              <a:rPr lang="en-GB" b="0" i="0" dirty="0">
                <a:solidFill>
                  <a:srgbClr val="000000"/>
                </a:solidFill>
                <a:latin typeface="+mn-lt"/>
              </a:rPr>
              <a:t> </a:t>
            </a:r>
            <a:r>
              <a:rPr lang="en-GB" b="0" i="0" dirty="0" err="1">
                <a:solidFill>
                  <a:srgbClr val="000000"/>
                </a:solidFill>
                <a:latin typeface="+mn-lt"/>
              </a:rPr>
              <a:t>dolor</a:t>
            </a:r>
            <a:r>
              <a:rPr lang="en-GB" b="0" i="0" dirty="0">
                <a:solidFill>
                  <a:srgbClr val="000000"/>
                </a:solidFill>
                <a:latin typeface="+mn-lt"/>
              </a:rPr>
              <a:t> sit </a:t>
            </a:r>
            <a:r>
              <a:rPr lang="en-GB" b="0" i="0" dirty="0" err="1">
                <a:solidFill>
                  <a:srgbClr val="000000"/>
                </a:solidFill>
                <a:latin typeface="+mn-lt"/>
              </a:rPr>
              <a:t>amet</a:t>
            </a:r>
            <a:r>
              <a:rPr lang="en-GB" b="0" i="0" dirty="0">
                <a:solidFill>
                  <a:srgbClr val="000000"/>
                </a:solidFill>
                <a:latin typeface="+mn-lt"/>
              </a:rPr>
              <a:t>, </a:t>
            </a:r>
            <a:r>
              <a:rPr lang="en-GB" b="0" i="0" dirty="0" err="1">
                <a:solidFill>
                  <a:srgbClr val="000000"/>
                </a:solidFill>
                <a:latin typeface="+mn-lt"/>
              </a:rPr>
              <a:t>consectetur</a:t>
            </a:r>
            <a:r>
              <a:rPr lang="en-GB" b="0" i="0" dirty="0">
                <a:solidFill>
                  <a:srgbClr val="000000"/>
                </a:solidFill>
                <a:latin typeface="+mn-lt"/>
              </a:rPr>
              <a:t> </a:t>
            </a:r>
            <a:r>
              <a:rPr lang="en-GB" b="0" i="0" dirty="0" err="1">
                <a:solidFill>
                  <a:srgbClr val="000000"/>
                </a:solidFill>
                <a:latin typeface="+mn-lt"/>
              </a:rPr>
              <a:t>adipiscing</a:t>
            </a:r>
            <a:r>
              <a:rPr lang="en-GB" b="0" i="0" dirty="0">
                <a:solidFill>
                  <a:srgbClr val="000000"/>
                </a:solidFill>
                <a:latin typeface="+mn-lt"/>
              </a:rPr>
              <a:t> </a:t>
            </a:r>
            <a:r>
              <a:rPr lang="en-GB" b="0" i="0" dirty="0" err="1">
                <a:solidFill>
                  <a:srgbClr val="000000"/>
                </a:solidFill>
                <a:latin typeface="+mn-lt"/>
              </a:rPr>
              <a:t>elit</a:t>
            </a:r>
            <a:r>
              <a:rPr lang="en-GB" b="0" i="0" dirty="0">
                <a:solidFill>
                  <a:srgbClr val="000000"/>
                </a:solidFill>
                <a:latin typeface="+mn-lt"/>
              </a:rPr>
              <a:t>. </a:t>
            </a:r>
            <a:r>
              <a:rPr lang="en-GB" b="0" i="0" dirty="0" err="1">
                <a:solidFill>
                  <a:srgbClr val="000000"/>
                </a:solidFill>
                <a:latin typeface="+mn-lt"/>
              </a:rPr>
              <a:t>Pellentesque</a:t>
            </a:r>
            <a:r>
              <a:rPr lang="en-GB" b="0" i="0" dirty="0">
                <a:solidFill>
                  <a:srgbClr val="000000"/>
                </a:solidFill>
                <a:latin typeface="+mn-lt"/>
              </a:rPr>
              <a:t> a </a:t>
            </a:r>
            <a:r>
              <a:rPr lang="en-GB" b="0" i="0" dirty="0" err="1">
                <a:solidFill>
                  <a:srgbClr val="000000"/>
                </a:solidFill>
                <a:latin typeface="+mn-lt"/>
              </a:rPr>
              <a:t>diam</a:t>
            </a:r>
            <a:r>
              <a:rPr lang="en-GB" b="0" i="0" dirty="0">
                <a:solidFill>
                  <a:srgbClr val="000000"/>
                </a:solidFill>
                <a:latin typeface="+mn-lt"/>
              </a:rPr>
              <a:t> dui. </a:t>
            </a:r>
          </a:p>
          <a:p>
            <a:pPr marL="182558" marR="0" lvl="0" indent="-182558" algn="l" defTabSz="914377" rtl="0" eaLnBrk="1" fontAlgn="auto" latinLnBrk="0" hangingPunct="1">
              <a:lnSpc>
                <a:spcPct val="100000"/>
              </a:lnSpc>
              <a:spcBef>
                <a:spcPct val="20000"/>
              </a:spcBef>
              <a:spcAft>
                <a:spcPts val="1200"/>
              </a:spcAft>
              <a:buClrTx/>
              <a:buSzTx/>
              <a:buFont typeface="Arial" pitchFamily="34" charset="0"/>
              <a:buChar char="•"/>
              <a:tabLst/>
              <a:defRPr/>
            </a:pPr>
            <a:r>
              <a:rPr lang="en-GB" b="0" i="0" dirty="0" err="1">
                <a:solidFill>
                  <a:srgbClr val="000000"/>
                </a:solidFill>
                <a:latin typeface="+mn-lt"/>
              </a:rPr>
              <a:t>Lorem</a:t>
            </a:r>
            <a:r>
              <a:rPr lang="en-GB" b="0" i="0" dirty="0">
                <a:solidFill>
                  <a:srgbClr val="000000"/>
                </a:solidFill>
                <a:latin typeface="+mn-lt"/>
              </a:rPr>
              <a:t> </a:t>
            </a:r>
            <a:r>
              <a:rPr lang="en-GB" b="0" i="0" dirty="0" err="1">
                <a:solidFill>
                  <a:srgbClr val="000000"/>
                </a:solidFill>
                <a:latin typeface="+mn-lt"/>
              </a:rPr>
              <a:t>ipsum</a:t>
            </a:r>
            <a:r>
              <a:rPr lang="en-GB" b="0" i="0" dirty="0">
                <a:solidFill>
                  <a:srgbClr val="000000"/>
                </a:solidFill>
                <a:latin typeface="+mn-lt"/>
              </a:rPr>
              <a:t> </a:t>
            </a:r>
            <a:r>
              <a:rPr lang="en-GB" b="0" i="0" dirty="0" err="1">
                <a:solidFill>
                  <a:srgbClr val="000000"/>
                </a:solidFill>
                <a:latin typeface="+mn-lt"/>
              </a:rPr>
              <a:t>dolor</a:t>
            </a:r>
            <a:r>
              <a:rPr lang="en-GB" b="0" i="0" dirty="0">
                <a:solidFill>
                  <a:srgbClr val="000000"/>
                </a:solidFill>
                <a:latin typeface="+mn-lt"/>
              </a:rPr>
              <a:t> sit </a:t>
            </a:r>
            <a:r>
              <a:rPr lang="en-GB" b="0" i="0" dirty="0" err="1">
                <a:solidFill>
                  <a:srgbClr val="000000"/>
                </a:solidFill>
                <a:latin typeface="+mn-lt"/>
              </a:rPr>
              <a:t>amet</a:t>
            </a:r>
            <a:r>
              <a:rPr lang="en-GB" b="0" i="0" dirty="0">
                <a:solidFill>
                  <a:srgbClr val="000000"/>
                </a:solidFill>
                <a:latin typeface="+mn-lt"/>
              </a:rPr>
              <a:t>, </a:t>
            </a:r>
            <a:r>
              <a:rPr lang="en-GB" b="0" i="0" dirty="0" err="1">
                <a:solidFill>
                  <a:srgbClr val="000000"/>
                </a:solidFill>
                <a:latin typeface="+mn-lt"/>
              </a:rPr>
              <a:t>consectetur</a:t>
            </a:r>
            <a:r>
              <a:rPr lang="en-GB" b="0" i="0" dirty="0">
                <a:solidFill>
                  <a:srgbClr val="000000"/>
                </a:solidFill>
                <a:latin typeface="+mn-lt"/>
              </a:rPr>
              <a:t> </a:t>
            </a:r>
            <a:r>
              <a:rPr lang="en-GB" b="0" i="0" dirty="0" err="1">
                <a:solidFill>
                  <a:srgbClr val="000000"/>
                </a:solidFill>
                <a:latin typeface="+mn-lt"/>
              </a:rPr>
              <a:t>adipiscing</a:t>
            </a:r>
            <a:r>
              <a:rPr lang="en-GB" b="0" i="0" dirty="0">
                <a:solidFill>
                  <a:srgbClr val="000000"/>
                </a:solidFill>
                <a:latin typeface="+mn-lt"/>
              </a:rPr>
              <a:t> </a:t>
            </a:r>
            <a:r>
              <a:rPr lang="en-GB" b="0" i="0" dirty="0" err="1">
                <a:solidFill>
                  <a:srgbClr val="000000"/>
                </a:solidFill>
                <a:latin typeface="+mn-lt"/>
              </a:rPr>
              <a:t>elit</a:t>
            </a:r>
            <a:r>
              <a:rPr lang="en-GB" b="0" i="0" dirty="0">
                <a:solidFill>
                  <a:srgbClr val="000000"/>
                </a:solidFill>
                <a:latin typeface="+mn-lt"/>
              </a:rPr>
              <a:t>. </a:t>
            </a:r>
            <a:r>
              <a:rPr lang="en-GB" b="0" i="0" dirty="0" err="1">
                <a:solidFill>
                  <a:srgbClr val="000000"/>
                </a:solidFill>
                <a:latin typeface="+mn-lt"/>
              </a:rPr>
              <a:t>Pellentesque</a:t>
            </a:r>
            <a:r>
              <a:rPr lang="en-GB" b="0" i="0" dirty="0">
                <a:solidFill>
                  <a:srgbClr val="000000"/>
                </a:solidFill>
                <a:latin typeface="+mn-lt"/>
              </a:rPr>
              <a:t> a </a:t>
            </a:r>
            <a:r>
              <a:rPr lang="en-GB" b="0" i="0" dirty="0" err="1">
                <a:solidFill>
                  <a:srgbClr val="000000"/>
                </a:solidFill>
                <a:latin typeface="+mn-lt"/>
              </a:rPr>
              <a:t>diam</a:t>
            </a:r>
            <a:r>
              <a:rPr lang="en-GB" b="0" i="0" dirty="0">
                <a:solidFill>
                  <a:srgbClr val="000000"/>
                </a:solidFill>
                <a:latin typeface="+mn-lt"/>
              </a:rPr>
              <a:t> dui. </a:t>
            </a:r>
          </a:p>
          <a:p>
            <a:pPr marL="182558" marR="0" lvl="0" indent="-182558" algn="l" defTabSz="914377" rtl="0" eaLnBrk="1" fontAlgn="auto" latinLnBrk="0" hangingPunct="1">
              <a:lnSpc>
                <a:spcPct val="100000"/>
              </a:lnSpc>
              <a:spcBef>
                <a:spcPct val="20000"/>
              </a:spcBef>
              <a:spcAft>
                <a:spcPts val="1200"/>
              </a:spcAft>
              <a:buClrTx/>
              <a:buSzTx/>
              <a:buFont typeface="Arial" pitchFamily="34" charset="0"/>
              <a:buChar char="•"/>
              <a:tabLst/>
              <a:defRPr/>
            </a:pPr>
            <a:r>
              <a:rPr lang="en-GB" b="0" i="0" dirty="0">
                <a:solidFill>
                  <a:srgbClr val="000000"/>
                </a:solidFill>
                <a:latin typeface="+mn-lt"/>
              </a:rPr>
              <a:t>Lorem ipsum </a:t>
            </a:r>
            <a:r>
              <a:rPr lang="en-GB" b="0" i="0" dirty="0" err="1">
                <a:solidFill>
                  <a:srgbClr val="000000"/>
                </a:solidFill>
                <a:latin typeface="+mn-lt"/>
              </a:rPr>
              <a:t>dolor</a:t>
            </a:r>
            <a:r>
              <a:rPr lang="en-GB" b="0" i="0" dirty="0">
                <a:solidFill>
                  <a:srgbClr val="000000"/>
                </a:solidFill>
                <a:latin typeface="+mn-lt"/>
              </a:rPr>
              <a:t> sit </a:t>
            </a:r>
            <a:r>
              <a:rPr lang="en-GB" b="0" i="0" dirty="0" err="1">
                <a:solidFill>
                  <a:srgbClr val="000000"/>
                </a:solidFill>
                <a:latin typeface="+mn-lt"/>
              </a:rPr>
              <a:t>amet</a:t>
            </a:r>
            <a:r>
              <a:rPr lang="en-GB" b="0" i="0" dirty="0">
                <a:solidFill>
                  <a:srgbClr val="000000"/>
                </a:solidFill>
                <a:latin typeface="+mn-lt"/>
              </a:rPr>
              <a:t>, </a:t>
            </a:r>
            <a:r>
              <a:rPr lang="en-GB" b="0" i="0" dirty="0" err="1">
                <a:solidFill>
                  <a:srgbClr val="000000"/>
                </a:solidFill>
                <a:latin typeface="+mn-lt"/>
              </a:rPr>
              <a:t>consectetur</a:t>
            </a:r>
            <a:r>
              <a:rPr lang="en-GB" b="0" i="0" dirty="0">
                <a:solidFill>
                  <a:srgbClr val="000000"/>
                </a:solidFill>
                <a:latin typeface="+mn-lt"/>
              </a:rPr>
              <a:t> </a:t>
            </a:r>
            <a:r>
              <a:rPr lang="en-GB" b="0" i="0" dirty="0" err="1">
                <a:solidFill>
                  <a:srgbClr val="000000"/>
                </a:solidFill>
                <a:latin typeface="+mn-lt"/>
              </a:rPr>
              <a:t>adipiscing</a:t>
            </a:r>
            <a:r>
              <a:rPr lang="en-GB" b="0" i="0" dirty="0">
                <a:solidFill>
                  <a:srgbClr val="000000"/>
                </a:solidFill>
                <a:latin typeface="+mn-lt"/>
              </a:rPr>
              <a:t> </a:t>
            </a:r>
            <a:r>
              <a:rPr lang="en-GB" b="0" i="0" dirty="0" err="1">
                <a:solidFill>
                  <a:srgbClr val="000000"/>
                </a:solidFill>
                <a:latin typeface="+mn-lt"/>
              </a:rPr>
              <a:t>elit</a:t>
            </a:r>
            <a:r>
              <a:rPr lang="en-GB" b="0" i="0" dirty="0">
                <a:solidFill>
                  <a:srgbClr val="000000"/>
                </a:solidFill>
                <a:latin typeface="+mn-lt"/>
              </a:rPr>
              <a:t>. </a:t>
            </a:r>
            <a:r>
              <a:rPr lang="en-GB" b="0" i="0" dirty="0" err="1">
                <a:solidFill>
                  <a:srgbClr val="000000"/>
                </a:solidFill>
                <a:latin typeface="+mn-lt"/>
              </a:rPr>
              <a:t>Pellentesque</a:t>
            </a:r>
            <a:r>
              <a:rPr lang="en-GB" b="0" i="0" dirty="0">
                <a:solidFill>
                  <a:srgbClr val="000000"/>
                </a:solidFill>
                <a:latin typeface="+mn-lt"/>
              </a:rPr>
              <a:t> a </a:t>
            </a:r>
            <a:r>
              <a:rPr lang="en-GB" b="0" i="0" dirty="0" err="1">
                <a:solidFill>
                  <a:srgbClr val="000000"/>
                </a:solidFill>
                <a:latin typeface="+mn-lt"/>
              </a:rPr>
              <a:t>diam</a:t>
            </a:r>
            <a:r>
              <a:rPr lang="en-GB" b="0" i="0" dirty="0">
                <a:solidFill>
                  <a:srgbClr val="000000"/>
                </a:solidFill>
                <a:latin typeface="+mn-lt"/>
              </a:rPr>
              <a:t> dui. </a:t>
            </a:r>
          </a:p>
          <a:p>
            <a:pPr marL="182558" marR="0" lvl="0" indent="-182558" algn="l" defTabSz="914377" rtl="0" eaLnBrk="1" fontAlgn="auto" latinLnBrk="0" hangingPunct="1">
              <a:lnSpc>
                <a:spcPct val="100000"/>
              </a:lnSpc>
              <a:spcBef>
                <a:spcPct val="20000"/>
              </a:spcBef>
              <a:spcAft>
                <a:spcPts val="1200"/>
              </a:spcAft>
              <a:buClrTx/>
              <a:buSzTx/>
              <a:buFont typeface="Arial" pitchFamily="34" charset="0"/>
              <a:buChar char="•"/>
              <a:tabLst/>
              <a:defRPr/>
            </a:pPr>
            <a:endParaRPr lang="en-GB" b="0" i="0" dirty="0">
              <a:solidFill>
                <a:srgbClr val="000000"/>
              </a:solidFill>
              <a:latin typeface="+mn-lt"/>
            </a:endParaRPr>
          </a:p>
        </p:txBody>
      </p:sp>
      <p:sp>
        <p:nvSpPr>
          <p:cNvPr id="5" name="Slide Number Placeholder 5"/>
          <p:cNvSpPr>
            <a:spLocks noGrp="1"/>
          </p:cNvSpPr>
          <p:nvPr>
            <p:ph type="sldNum" sz="quarter" idx="4"/>
          </p:nvPr>
        </p:nvSpPr>
        <p:spPr>
          <a:xfrm>
            <a:off x="9423468" y="6356352"/>
            <a:ext cx="2158933"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1D21674-6E44-4EFA-A82E-B883355A05D6}" type="slidenum">
              <a:rPr lang="en-GB" smtClean="0"/>
              <a:pPr/>
              <a:t>‹#›</a:t>
            </a:fld>
            <a:endParaRPr lang="en-GB"/>
          </a:p>
        </p:txBody>
      </p:sp>
    </p:spTree>
    <p:extLst>
      <p:ext uri="{BB962C8B-B14F-4D97-AF65-F5344CB8AC3E}">
        <p14:creationId xmlns:p14="http://schemas.microsoft.com/office/powerpoint/2010/main" val="319384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038D-FDC8-4BB1-AD53-DEF36236CCF5}" type="datetime1">
              <a:rPr lang="en-US" smtClean="0"/>
              <a:t>7/17/2020</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0D06EF73-9DB8-4763-865F-2F88181A4732}" type="slidenum">
              <a:rPr lang="en-US" smtClean="0"/>
              <a:t>‹#›</a:t>
            </a:fld>
            <a:endParaRPr lang="en-US"/>
          </a:p>
        </p:txBody>
      </p:sp>
    </p:spTree>
    <p:extLst>
      <p:ext uri="{BB962C8B-B14F-4D97-AF65-F5344CB8AC3E}">
        <p14:creationId xmlns:p14="http://schemas.microsoft.com/office/powerpoint/2010/main" val="1256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e line dark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0" y="3158389"/>
            <a:ext cx="12192000" cy="775662"/>
          </a:xfrm>
          <a:prstGeom prst="rect">
            <a:avLst/>
          </a:prstGeom>
          <a:solidFill>
            <a:schemeClr val="tx1">
              <a:alpha val="35000"/>
            </a:schemeClr>
          </a:solidFill>
        </p:spPr>
        <p:txBody>
          <a:bodyPr vert="horz" wrap="square" lIns="91440" tIns="91440" rIns="91440" bIns="91440">
            <a:spAutoFit/>
          </a:bodyPr>
          <a:lstStyle>
            <a:lvl1pPr marL="0" algn="ctr">
              <a:lnSpc>
                <a:spcPct val="90000"/>
              </a:lnSpc>
              <a:spcBef>
                <a:spcPts val="0"/>
              </a:spcBef>
              <a:defRPr sz="4267" baseline="0">
                <a:solidFill>
                  <a:schemeClr val="bg1"/>
                </a:solidFill>
              </a:defRPr>
            </a:lvl1pPr>
            <a:lvl2pPr marL="377943" indent="-457189">
              <a:spcBef>
                <a:spcPts val="576"/>
              </a:spcBef>
              <a:buFont typeface="Arial"/>
              <a:buChar char="•"/>
              <a:defRPr sz="2667"/>
            </a:lvl2pPr>
          </a:lstStyle>
          <a:p>
            <a:pPr lvl="0"/>
            <a:r>
              <a:rPr lang="en-US"/>
              <a:t>Title</a:t>
            </a:r>
          </a:p>
        </p:txBody>
      </p:sp>
    </p:spTree>
    <p:extLst>
      <p:ext uri="{BB962C8B-B14F-4D97-AF65-F5344CB8AC3E}">
        <p14:creationId xmlns:p14="http://schemas.microsoft.com/office/powerpoint/2010/main" val="370656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225"/>
            <a:ext cx="9601200" cy="1062038"/>
          </a:xfrm>
        </p:spPr>
        <p:txBody>
          <a:bodyPr/>
          <a:lstStyle/>
          <a:p>
            <a:r>
              <a:rPr lang="en-US"/>
              <a:t>Click to edit Master title style</a:t>
            </a:r>
          </a:p>
        </p:txBody>
      </p:sp>
      <p:sp>
        <p:nvSpPr>
          <p:cNvPr id="3" name="Table Placeholder 2"/>
          <p:cNvSpPr>
            <a:spLocks noGrp="1"/>
          </p:cNvSpPr>
          <p:nvPr>
            <p:ph type="tbl" idx="1"/>
          </p:nvPr>
        </p:nvSpPr>
        <p:spPr>
          <a:xfrm>
            <a:off x="334435" y="1268416"/>
            <a:ext cx="11512551" cy="4321175"/>
          </a:xfrm>
        </p:spPr>
        <p:txBody>
          <a:bodyPr/>
          <a:lstStyle/>
          <a:p>
            <a:pPr lvl="0"/>
            <a:endParaRPr lang="en-US" noProof="0"/>
          </a:p>
        </p:txBody>
      </p:sp>
    </p:spTree>
    <p:extLst>
      <p:ext uri="{BB962C8B-B14F-4D97-AF65-F5344CB8AC3E}">
        <p14:creationId xmlns:p14="http://schemas.microsoft.com/office/powerpoint/2010/main" val="26272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ith dark bar">
    <p:spTree>
      <p:nvGrpSpPr>
        <p:cNvPr id="1" name=""/>
        <p:cNvGrpSpPr/>
        <p:nvPr/>
      </p:nvGrpSpPr>
      <p:grpSpPr>
        <a:xfrm>
          <a:off x="0" y="0"/>
          <a:ext cx="0" cy="0"/>
          <a:chOff x="0" y="0"/>
          <a:chExt cx="0" cy="0"/>
        </a:xfrm>
      </p:grpSpPr>
      <p:sp>
        <p:nvSpPr>
          <p:cNvPr id="2" name="Title 1"/>
          <p:cNvSpPr>
            <a:spLocks noGrp="1"/>
          </p:cNvSpPr>
          <p:nvPr>
            <p:ph type="ctrTitle"/>
          </p:nvPr>
        </p:nvSpPr>
        <p:spPr>
          <a:xfrm>
            <a:off x="0" y="3088726"/>
            <a:ext cx="12192000" cy="680551"/>
          </a:xfrm>
          <a:solidFill>
            <a:schemeClr val="tx1">
              <a:alpha val="43000"/>
            </a:schemeClr>
          </a:solidFill>
          <a:ln>
            <a:noFill/>
          </a:ln>
        </p:spPr>
        <p:txBody>
          <a:bodyPr/>
          <a:lstStyle>
            <a:lvl1pPr algn="ct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50502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light bar">
    <p:spTree>
      <p:nvGrpSpPr>
        <p:cNvPr id="1" name=""/>
        <p:cNvGrpSpPr/>
        <p:nvPr/>
      </p:nvGrpSpPr>
      <p:grpSpPr>
        <a:xfrm>
          <a:off x="0" y="0"/>
          <a:ext cx="0" cy="0"/>
          <a:chOff x="0" y="0"/>
          <a:chExt cx="0" cy="0"/>
        </a:xfrm>
      </p:grpSpPr>
      <p:sp>
        <p:nvSpPr>
          <p:cNvPr id="2" name="Title 1"/>
          <p:cNvSpPr>
            <a:spLocks noGrp="1"/>
          </p:cNvSpPr>
          <p:nvPr>
            <p:ph type="ctrTitle"/>
          </p:nvPr>
        </p:nvSpPr>
        <p:spPr>
          <a:xfrm>
            <a:off x="0" y="3088726"/>
            <a:ext cx="12192000" cy="680551"/>
          </a:xfrm>
          <a:solidFill>
            <a:schemeClr val="bg1">
              <a:alpha val="43000"/>
            </a:schemeClr>
          </a:solidFill>
          <a:ln>
            <a:noFill/>
          </a:ln>
        </p:spPr>
        <p:txBody>
          <a:bodyPr/>
          <a:lstStyle>
            <a:lvl1pPr algn="ctr">
              <a:defRPr sz="36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68271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3942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6091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lass box dark">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2366" y="1193801"/>
            <a:ext cx="4496561" cy="1146303"/>
          </a:xfrm>
          <a:solidFill>
            <a:srgbClr val="000000">
              <a:alpha val="45000"/>
            </a:srgbClr>
          </a:solidFill>
        </p:spPr>
        <p:txBody>
          <a:bodyPr lIns="182880" tIns="91440" rIns="182880" bIns="91440" anchor="t">
            <a:spAutoFit/>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This is a sample of a glass box treatment to be placed on top of a photo.</a:t>
            </a:r>
          </a:p>
        </p:txBody>
      </p:sp>
    </p:spTree>
    <p:extLst>
      <p:ext uri="{BB962C8B-B14F-4D97-AF65-F5344CB8AC3E}">
        <p14:creationId xmlns:p14="http://schemas.microsoft.com/office/powerpoint/2010/main" val="2249990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lass box l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2366" y="1193801"/>
            <a:ext cx="4496561" cy="1146303"/>
          </a:xfrm>
          <a:solidFill>
            <a:schemeClr val="bg1">
              <a:alpha val="45000"/>
            </a:schemeClr>
          </a:solidFill>
        </p:spPr>
        <p:txBody>
          <a:bodyPr lIns="182880" tIns="91440" rIns="182880" bIns="91440" anchor="t">
            <a:sp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This is a sample of a glass box treatment to be placed on top of a photo.</a:t>
            </a:r>
          </a:p>
        </p:txBody>
      </p:sp>
    </p:spTree>
    <p:extLst>
      <p:ext uri="{BB962C8B-B14F-4D97-AF65-F5344CB8AC3E}">
        <p14:creationId xmlns:p14="http://schemas.microsoft.com/office/powerpoint/2010/main" val="1231539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207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ogo slide">
    <p:spTree>
      <p:nvGrpSpPr>
        <p:cNvPr id="1" name=""/>
        <p:cNvGrpSpPr/>
        <p:nvPr/>
      </p:nvGrpSpPr>
      <p:grpSpPr>
        <a:xfrm>
          <a:off x="0" y="0"/>
          <a:ext cx="0" cy="0"/>
          <a:chOff x="0" y="0"/>
          <a:chExt cx="0" cy="0"/>
        </a:xfrm>
      </p:grpSpPr>
      <p:pic>
        <p:nvPicPr>
          <p:cNvPr id="2" name="Picture 1" descr="WWF_25mm_no_tab.png"/>
          <p:cNvPicPr>
            <a:picLocks noChangeAspect="1"/>
          </p:cNvPicPr>
          <p:nvPr userDrawn="1"/>
        </p:nvPicPr>
        <p:blipFill>
          <a:blip r:embed="rId2" cstate="print"/>
          <a:stretch>
            <a:fillRect/>
          </a:stretch>
        </p:blipFill>
        <p:spPr>
          <a:xfrm>
            <a:off x="4702930" y="1868013"/>
            <a:ext cx="2786143" cy="3121974"/>
          </a:xfrm>
          <a:prstGeom prst="rect">
            <a:avLst/>
          </a:prstGeom>
        </p:spPr>
      </p:pic>
    </p:spTree>
    <p:extLst>
      <p:ext uri="{BB962C8B-B14F-4D97-AF65-F5344CB8AC3E}">
        <p14:creationId xmlns:p14="http://schemas.microsoft.com/office/powerpoint/2010/main" val="102832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3729E3-7C8F-407D-B4C1-8AD873D40758}" type="datetime1">
              <a:rPr lang="en-US" smtClean="0"/>
              <a:t>7/17/2020</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220273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e line dark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pPr>
              <a:defRPr/>
            </a:pPr>
            <a:fld id="{0946C07C-9612-4497-9F2A-1C58509E6ED8}" type="datetime1">
              <a:rPr lang="en-US"/>
              <a:pPr>
                <a:defRPr/>
              </a:pPr>
              <a:t>7/17/2020</a:t>
            </a:fld>
            <a:endParaRPr lang="en-US"/>
          </a:p>
        </p:txBody>
      </p:sp>
      <p:sp>
        <p:nvSpPr>
          <p:cNvPr id="6" name="Text Placeholder 5"/>
          <p:cNvSpPr>
            <a:spLocks noGrp="1"/>
          </p:cNvSpPr>
          <p:nvPr>
            <p:ph type="body" sz="quarter" idx="12" hasCustomPrompt="1"/>
          </p:nvPr>
        </p:nvSpPr>
        <p:spPr>
          <a:xfrm>
            <a:off x="0" y="3158389"/>
            <a:ext cx="12192000" cy="775662"/>
          </a:xfrm>
          <a:prstGeom prst="rect">
            <a:avLst/>
          </a:prstGeom>
          <a:solidFill>
            <a:schemeClr val="tx1">
              <a:alpha val="35000"/>
            </a:schemeClr>
          </a:solidFill>
        </p:spPr>
        <p:txBody>
          <a:bodyPr vert="horz" wrap="square" lIns="91440" tIns="91440" rIns="91440" bIns="91440">
            <a:spAutoFit/>
          </a:bodyPr>
          <a:lstStyle>
            <a:lvl1pPr marL="0" algn="ctr">
              <a:lnSpc>
                <a:spcPct val="90000"/>
              </a:lnSpc>
              <a:spcBef>
                <a:spcPts val="0"/>
              </a:spcBef>
              <a:defRPr sz="4267" baseline="0">
                <a:solidFill>
                  <a:schemeClr val="bg1"/>
                </a:solidFill>
              </a:defRPr>
            </a:lvl1pPr>
            <a:lvl2pPr marL="377943" indent="-457189">
              <a:spcBef>
                <a:spcPts val="576"/>
              </a:spcBef>
              <a:buFont typeface="Arial"/>
              <a:buChar char="•"/>
              <a:defRPr sz="2667"/>
            </a:lvl2pPr>
          </a:lstStyle>
          <a:p>
            <a:pPr lvl="0"/>
            <a:r>
              <a:rPr lang="en-US"/>
              <a:t>Title</a:t>
            </a:r>
          </a:p>
        </p:txBody>
      </p:sp>
    </p:spTree>
    <p:extLst>
      <p:ext uri="{BB962C8B-B14F-4D97-AF65-F5344CB8AC3E}">
        <p14:creationId xmlns:p14="http://schemas.microsoft.com/office/powerpoint/2010/main" val="344480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605C7-DA32-47E3-8E60-0B60D86BAF89}" type="datetime1">
              <a:rPr lang="en-US" smtClean="0"/>
              <a:t>7/17/2020</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49765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A89260F-252E-49E9-8B36-9D774100BA25}" type="datetime1">
              <a:rPr lang="en-US" smtClean="0"/>
              <a:t>7/17/2020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0954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AB5DA44-6BB8-4FCD-946A-1E2EFA3D1A5F}" type="datetime1">
              <a:rPr lang="en-US" smtClean="0"/>
              <a:t>7/17/2020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Add a footer</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lang="en-US" smtClean="0"/>
              <a:t>‹#›</a:t>
            </a:fld>
            <a:endParaRPr lang="en-US"/>
          </a:p>
        </p:txBody>
      </p:sp>
    </p:spTree>
    <p:extLst>
      <p:ext uri="{BB962C8B-B14F-4D97-AF65-F5344CB8AC3E}">
        <p14:creationId xmlns:p14="http://schemas.microsoft.com/office/powerpoint/2010/main" val="15774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52C8DE-E6DB-42D9-BE6D-D9F39E19B42A}" type="datetime1">
              <a:rPr lang="en-US" smtClean="0"/>
              <a:t>7/17/2020</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74984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A66FFC4-1542-4DAA-837B-D6921D33E8CC}" type="datetime1">
              <a:rPr lang="en-US" smtClean="0"/>
              <a:pPr/>
              <a:t>7/17/2020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A8D9AD5-F248-4919-864A-CFD76CC027D6}"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9491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86115"/>
            <a:ext cx="10972800" cy="794051"/>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192894"/>
            <a:ext cx="10972800" cy="51995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48303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829" r:id="rId9"/>
    <p:sldLayoutId id="2147483830" r:id="rId10"/>
  </p:sldLayoutIdLst>
  <p:txStyles>
    <p:titleStyle>
      <a:lvl1pPr algn="l" defTabSz="457200" rtl="0" eaLnBrk="1" latinLnBrk="0" hangingPunct="1">
        <a:spcBef>
          <a:spcPct val="0"/>
        </a:spcBef>
        <a:buNone/>
        <a:defRPr sz="2800" kern="1200">
          <a:solidFill>
            <a:schemeClr val="tx2"/>
          </a:solidFill>
          <a:latin typeface="+mj-lt"/>
          <a:ea typeface="+mj-ea"/>
          <a:cs typeface="+mj-cs"/>
        </a:defRPr>
      </a:lvl1pPr>
    </p:titleStyle>
    <p:body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D4714-45D2-4069-BF66-8B8DE83D6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CFF515-10F3-40BC-8F26-1E7E0BF9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CB17A-DA6F-4733-8555-EE3D4D134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3634F-60D1-481A-8AD2-52BC818EF8EA}" type="datetimeFigureOut">
              <a:rPr lang="en-US" smtClean="0"/>
              <a:t>7/17/2020</a:t>
            </a:fld>
            <a:endParaRPr lang="en-US"/>
          </a:p>
        </p:txBody>
      </p:sp>
      <p:sp>
        <p:nvSpPr>
          <p:cNvPr id="5" name="Footer Placeholder 4">
            <a:extLst>
              <a:ext uri="{FF2B5EF4-FFF2-40B4-BE49-F238E27FC236}">
                <a16:creationId xmlns:a16="http://schemas.microsoft.com/office/drawing/2014/main" id="{5357F3CB-9D9E-47C9-8FA0-08D9BB07B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58086-B8F2-4221-8AF5-6D142EC4D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BA967-3249-4465-83E9-AE429674F00E}" type="slidenum">
              <a:rPr lang="en-US" smtClean="0"/>
              <a:t>‹#›</a:t>
            </a:fld>
            <a:endParaRPr lang="en-US"/>
          </a:p>
        </p:txBody>
      </p:sp>
    </p:spTree>
    <p:extLst>
      <p:ext uri="{BB962C8B-B14F-4D97-AF65-F5344CB8AC3E}">
        <p14:creationId xmlns:p14="http://schemas.microsoft.com/office/powerpoint/2010/main" val="191380626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80" r:id="rId12"/>
    <p:sldLayoutId id="2147483787" r:id="rId13"/>
    <p:sldLayoutId id="2147483762" r:id="rId14"/>
    <p:sldLayoutId id="2147483763" r:id="rId15"/>
    <p:sldLayoutId id="2147483764" r:id="rId16"/>
    <p:sldLayoutId id="2147483765" r:id="rId17"/>
    <p:sldLayoutId id="2147483717" r:id="rId18"/>
    <p:sldLayoutId id="214748381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86115"/>
            <a:ext cx="10972800" cy="794051"/>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192894"/>
            <a:ext cx="10972800" cy="51995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48303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799" r:id="rId9"/>
  </p:sldLayoutIdLst>
  <p:txStyles>
    <p:titleStyle>
      <a:lvl1pPr algn="l" defTabSz="457200" rtl="0" eaLnBrk="1" latinLnBrk="0" hangingPunct="1">
        <a:spcBef>
          <a:spcPct val="0"/>
        </a:spcBef>
        <a:buNone/>
        <a:defRPr sz="2800" kern="1200">
          <a:solidFill>
            <a:schemeClr val="tx2"/>
          </a:solidFill>
          <a:latin typeface="+mj-lt"/>
          <a:ea typeface="+mj-ea"/>
          <a:cs typeface="+mj-cs"/>
        </a:defRPr>
      </a:lvl1pPr>
    </p:titleStyle>
    <p:body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B3D4B-1582-4DD0-A9C0-CBA2F37A496F}"/>
              </a:ext>
            </a:extLst>
          </p:cNvPr>
          <p:cNvPicPr>
            <a:picLocks noChangeAspect="1"/>
          </p:cNvPicPr>
          <p:nvPr/>
        </p:nvPicPr>
        <p:blipFill>
          <a:blip r:embed="rId2"/>
          <a:stretch>
            <a:fillRect/>
          </a:stretch>
        </p:blipFill>
        <p:spPr>
          <a:xfrm>
            <a:off x="18035" y="1"/>
            <a:ext cx="12173965" cy="6858000"/>
          </a:xfrm>
          <a:prstGeom prst="rect">
            <a:avLst/>
          </a:prstGeom>
        </p:spPr>
      </p:pic>
    </p:spTree>
    <p:extLst>
      <p:ext uri="{BB962C8B-B14F-4D97-AF65-F5344CB8AC3E}">
        <p14:creationId xmlns:p14="http://schemas.microsoft.com/office/powerpoint/2010/main" val="397587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CEAF1EAD-04D2-4D7B-9595-CB178F725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683" y="431280"/>
            <a:ext cx="9526748" cy="596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2FA4B56F-55F2-446E-972C-77CE1AA9B0E1}"/>
              </a:ext>
            </a:extLst>
          </p:cNvPr>
          <p:cNvCxnSpPr/>
          <p:nvPr/>
        </p:nvCxnSpPr>
        <p:spPr>
          <a:xfrm flipV="1">
            <a:off x="8787162" y="1605777"/>
            <a:ext cx="791737" cy="758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D17A2765-6663-459A-BCBE-746E9A10F34F}"/>
              </a:ext>
            </a:extLst>
          </p:cNvPr>
          <p:cNvSpPr txBox="1"/>
          <p:nvPr/>
        </p:nvSpPr>
        <p:spPr>
          <a:xfrm>
            <a:off x="9553163" y="853212"/>
            <a:ext cx="1558659" cy="1200329"/>
          </a:xfrm>
          <a:prstGeom prst="rect">
            <a:avLst/>
          </a:prstGeom>
          <a:noFill/>
        </p:spPr>
        <p:txBody>
          <a:bodyPr wrap="square" rtlCol="0">
            <a:spAutoFit/>
          </a:bodyPr>
          <a:lstStyle/>
          <a:p>
            <a:pPr algn="ctr"/>
            <a:r>
              <a:rPr lang="es-AR" sz="2400" dirty="0"/>
              <a:t>WWF GEF Agency</a:t>
            </a:r>
          </a:p>
          <a:p>
            <a:pPr algn="ctr"/>
            <a:endParaRPr lang="es-AR" sz="2400" dirty="0"/>
          </a:p>
        </p:txBody>
      </p:sp>
      <p:sp>
        <p:nvSpPr>
          <p:cNvPr id="7" name="TextBox 6">
            <a:extLst>
              <a:ext uri="{FF2B5EF4-FFF2-40B4-BE49-F238E27FC236}">
                <a16:creationId xmlns:a16="http://schemas.microsoft.com/office/drawing/2014/main" id="{2E3545A3-6489-409C-9793-C35DB622D343}"/>
              </a:ext>
            </a:extLst>
          </p:cNvPr>
          <p:cNvSpPr txBox="1"/>
          <p:nvPr/>
        </p:nvSpPr>
        <p:spPr>
          <a:xfrm>
            <a:off x="9454338" y="2056150"/>
            <a:ext cx="2261836" cy="830997"/>
          </a:xfrm>
          <a:prstGeom prst="rect">
            <a:avLst/>
          </a:prstGeom>
          <a:noFill/>
        </p:spPr>
        <p:txBody>
          <a:bodyPr wrap="square" rtlCol="0">
            <a:spAutoFit/>
          </a:bodyPr>
          <a:lstStyle/>
          <a:p>
            <a:pPr algn="ctr"/>
            <a:r>
              <a:rPr lang="es-CR" sz="2400" dirty="0"/>
              <a:t>FAO, IDB,CI,  UNDP, CAF, etc.</a:t>
            </a:r>
          </a:p>
        </p:txBody>
      </p:sp>
      <p:sp>
        <p:nvSpPr>
          <p:cNvPr id="8" name="Title 1">
            <a:extLst>
              <a:ext uri="{FF2B5EF4-FFF2-40B4-BE49-F238E27FC236}">
                <a16:creationId xmlns:a16="http://schemas.microsoft.com/office/drawing/2014/main" id="{3F0F50EE-BA89-40C6-A09B-84E7DB251CA7}"/>
              </a:ext>
            </a:extLst>
          </p:cNvPr>
          <p:cNvSpPr txBox="1">
            <a:spLocks/>
          </p:cNvSpPr>
          <p:nvPr/>
        </p:nvSpPr>
        <p:spPr>
          <a:xfrm>
            <a:off x="390615" y="438351"/>
            <a:ext cx="10058400" cy="14507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3">
                    <a:lumMod val="75000"/>
                  </a:schemeClr>
                </a:solidFill>
                <a:latin typeface="Arial" panose="020B0604020202020204" pitchFamily="34" charset="0"/>
                <a:cs typeface="Arial" panose="020B0604020202020204" pitchFamily="34" charset="0"/>
              </a:rPr>
              <a:t>How does the GEF work?</a:t>
            </a:r>
          </a:p>
        </p:txBody>
      </p:sp>
      <p:cxnSp>
        <p:nvCxnSpPr>
          <p:cNvPr id="9" name="Straight Arrow Connector 8">
            <a:extLst>
              <a:ext uri="{FF2B5EF4-FFF2-40B4-BE49-F238E27FC236}">
                <a16:creationId xmlns:a16="http://schemas.microsoft.com/office/drawing/2014/main" id="{C29738BE-F5A3-4D63-A6CB-F8877C7BB0A3}"/>
              </a:ext>
            </a:extLst>
          </p:cNvPr>
          <p:cNvCxnSpPr>
            <a:cxnSpLocks/>
          </p:cNvCxnSpPr>
          <p:nvPr/>
        </p:nvCxnSpPr>
        <p:spPr>
          <a:xfrm flipV="1">
            <a:off x="8939562" y="2516460"/>
            <a:ext cx="51477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395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5EDD5B9-E56E-42FE-A2A5-5121A1DDCD7F}"/>
              </a:ext>
            </a:extLst>
          </p:cNvPr>
          <p:cNvSpPr/>
          <p:nvPr/>
        </p:nvSpPr>
        <p:spPr>
          <a:xfrm>
            <a:off x="0" y="5943600"/>
            <a:ext cx="12188017" cy="93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E7760E28-F47D-4175-BF6E-93DCCE22E518}"/>
              </a:ext>
            </a:extLst>
          </p:cNvPr>
          <p:cNvGrpSpPr/>
          <p:nvPr/>
        </p:nvGrpSpPr>
        <p:grpSpPr>
          <a:xfrm>
            <a:off x="441113" y="721895"/>
            <a:ext cx="11333792" cy="5477702"/>
            <a:chOff x="441113" y="1087029"/>
            <a:chExt cx="11088709" cy="5112568"/>
          </a:xfrm>
        </p:grpSpPr>
        <p:graphicFrame>
          <p:nvGraphicFramePr>
            <p:cNvPr id="6" name="Diagram 5">
              <a:extLst>
                <a:ext uri="{FF2B5EF4-FFF2-40B4-BE49-F238E27FC236}">
                  <a16:creationId xmlns:a16="http://schemas.microsoft.com/office/drawing/2014/main" id="{431AC894-876F-4C8E-9328-E17EDE05316D}"/>
                </a:ext>
              </a:extLst>
            </p:cNvPr>
            <p:cNvGraphicFramePr/>
            <p:nvPr>
              <p:extLst>
                <p:ext uri="{D42A27DB-BD31-4B8C-83A1-F6EECF244321}">
                  <p14:modId xmlns:p14="http://schemas.microsoft.com/office/powerpoint/2010/main" val="711630606"/>
                </p:ext>
              </p:extLst>
            </p:nvPr>
          </p:nvGraphicFramePr>
          <p:xfrm>
            <a:off x="1407538" y="1087029"/>
            <a:ext cx="835292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21401F8-9AFD-46A5-8DDB-035B2C709C2E}"/>
                </a:ext>
              </a:extLst>
            </p:cNvPr>
            <p:cNvSpPr txBox="1"/>
            <p:nvPr/>
          </p:nvSpPr>
          <p:spPr>
            <a:xfrm>
              <a:off x="1596917" y="4148409"/>
              <a:ext cx="188032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Objective: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Develop a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GEFable</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project concept that integrates current GEF strategies, WWF and national priorities </a:t>
              </a:r>
            </a:p>
          </p:txBody>
        </p:sp>
        <p:sp>
          <p:nvSpPr>
            <p:cNvPr id="8" name="TextBox 7">
              <a:extLst>
                <a:ext uri="{FF2B5EF4-FFF2-40B4-BE49-F238E27FC236}">
                  <a16:creationId xmlns:a16="http://schemas.microsoft.com/office/drawing/2014/main" id="{A8AA0C4A-2389-48F7-8E6D-22CF640B6098}"/>
                </a:ext>
              </a:extLst>
            </p:cNvPr>
            <p:cNvSpPr txBox="1"/>
            <p:nvPr/>
          </p:nvSpPr>
          <p:spPr>
            <a:xfrm>
              <a:off x="3774237" y="3658426"/>
              <a:ext cx="188032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Objective: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Elaborate the concept to identify the GEBs, environmental problem, new solutions, and partnerships</a:t>
              </a:r>
            </a:p>
          </p:txBody>
        </p:sp>
        <p:sp>
          <p:nvSpPr>
            <p:cNvPr id="9" name="TextBox 8">
              <a:extLst>
                <a:ext uri="{FF2B5EF4-FFF2-40B4-BE49-F238E27FC236}">
                  <a16:creationId xmlns:a16="http://schemas.microsoft.com/office/drawing/2014/main" id="{746EDD0F-711F-4F46-A361-68C828C99946}"/>
                </a:ext>
              </a:extLst>
            </p:cNvPr>
            <p:cNvSpPr txBox="1"/>
            <p:nvPr/>
          </p:nvSpPr>
          <p:spPr>
            <a:xfrm>
              <a:off x="6012761" y="3179343"/>
              <a:ext cx="173480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Objective: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Design the project with partners in detail and define operational, institutional arrangements</a:t>
              </a:r>
            </a:p>
          </p:txBody>
        </p:sp>
        <p:grpSp>
          <p:nvGrpSpPr>
            <p:cNvPr id="11" name="Group 10">
              <a:extLst>
                <a:ext uri="{FF2B5EF4-FFF2-40B4-BE49-F238E27FC236}">
                  <a16:creationId xmlns:a16="http://schemas.microsoft.com/office/drawing/2014/main" id="{052FF492-B84A-4441-882F-BBA2F25AA4BA}"/>
                </a:ext>
              </a:extLst>
            </p:cNvPr>
            <p:cNvGrpSpPr/>
            <p:nvPr/>
          </p:nvGrpSpPr>
          <p:grpSpPr>
            <a:xfrm>
              <a:off x="441113" y="5459731"/>
              <a:ext cx="11088709" cy="659208"/>
              <a:chOff x="708337" y="6185069"/>
              <a:chExt cx="11088709" cy="659208"/>
            </a:xfrm>
          </p:grpSpPr>
          <p:cxnSp>
            <p:nvCxnSpPr>
              <p:cNvPr id="12" name="Straight Arrow Connector 11">
                <a:extLst>
                  <a:ext uri="{FF2B5EF4-FFF2-40B4-BE49-F238E27FC236}">
                    <a16:creationId xmlns:a16="http://schemas.microsoft.com/office/drawing/2014/main" id="{4275FCF6-1B9B-4DB4-8926-2F6ADC8EA361}"/>
                  </a:ext>
                </a:extLst>
              </p:cNvPr>
              <p:cNvCxnSpPr/>
              <p:nvPr/>
            </p:nvCxnSpPr>
            <p:spPr>
              <a:xfrm flipV="1">
                <a:off x="708337" y="6443003"/>
                <a:ext cx="11088709" cy="28135"/>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F49841-C1B3-4E84-BE2F-E57D2D8D2F02}"/>
                  </a:ext>
                </a:extLst>
              </p:cNvPr>
              <p:cNvCxnSpPr/>
              <p:nvPr/>
            </p:nvCxnSpPr>
            <p:spPr>
              <a:xfrm flipH="1">
                <a:off x="1455632" y="6215751"/>
                <a:ext cx="4600" cy="510774"/>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0FAAAB-AD94-4742-8FB1-015AA418E8F3}"/>
                  </a:ext>
                </a:extLst>
              </p:cNvPr>
              <p:cNvCxnSpPr/>
              <p:nvPr/>
            </p:nvCxnSpPr>
            <p:spPr>
              <a:xfrm flipH="1">
                <a:off x="3929243" y="6215751"/>
                <a:ext cx="4600" cy="510774"/>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5043E41-DD5A-46FD-8E13-4B7F9C528BF7}"/>
                  </a:ext>
                </a:extLst>
              </p:cNvPr>
              <p:cNvCxnSpPr/>
              <p:nvPr/>
            </p:nvCxnSpPr>
            <p:spPr>
              <a:xfrm flipH="1">
                <a:off x="6119184" y="6185069"/>
                <a:ext cx="4600" cy="510774"/>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3353CB-1587-48F4-8A66-B7A1A2D351CF}"/>
                  </a:ext>
                </a:extLst>
              </p:cNvPr>
              <p:cNvCxnSpPr>
                <a:cxnSpLocks/>
              </p:cNvCxnSpPr>
              <p:nvPr/>
            </p:nvCxnSpPr>
            <p:spPr>
              <a:xfrm flipH="1">
                <a:off x="8267249" y="6253161"/>
                <a:ext cx="4600" cy="510774"/>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9B83D5-7101-4AD9-91B8-6CB393DE7460}"/>
                  </a:ext>
                </a:extLst>
              </p:cNvPr>
              <p:cNvSpPr txBox="1"/>
              <p:nvPr/>
            </p:nvSpPr>
            <p:spPr>
              <a:xfrm>
                <a:off x="2030605" y="6460867"/>
                <a:ext cx="14804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3-6 months</a:t>
                </a:r>
              </a:p>
            </p:txBody>
          </p:sp>
          <p:sp>
            <p:nvSpPr>
              <p:cNvPr id="18" name="TextBox 17">
                <a:extLst>
                  <a:ext uri="{FF2B5EF4-FFF2-40B4-BE49-F238E27FC236}">
                    <a16:creationId xmlns:a16="http://schemas.microsoft.com/office/drawing/2014/main" id="{DCEF3DD6-AD8D-4211-9CD2-087469765C41}"/>
                  </a:ext>
                </a:extLst>
              </p:cNvPr>
              <p:cNvSpPr txBox="1"/>
              <p:nvPr/>
            </p:nvSpPr>
            <p:spPr>
              <a:xfrm>
                <a:off x="4078933" y="6472642"/>
                <a:ext cx="2180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Up to 12 months</a:t>
                </a:r>
              </a:p>
            </p:txBody>
          </p:sp>
          <p:sp>
            <p:nvSpPr>
              <p:cNvPr id="19" name="TextBox 18">
                <a:extLst>
                  <a:ext uri="{FF2B5EF4-FFF2-40B4-BE49-F238E27FC236}">
                    <a16:creationId xmlns:a16="http://schemas.microsoft.com/office/drawing/2014/main" id="{3C1B61E7-A167-4D27-ABA6-EB45C49877FB}"/>
                  </a:ext>
                </a:extLst>
              </p:cNvPr>
              <p:cNvSpPr txBox="1"/>
              <p:nvPr/>
            </p:nvSpPr>
            <p:spPr>
              <a:xfrm>
                <a:off x="6453172" y="6459599"/>
                <a:ext cx="1620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12-18 months</a:t>
                </a:r>
              </a:p>
            </p:txBody>
          </p:sp>
          <p:sp>
            <p:nvSpPr>
              <p:cNvPr id="20" name="TextBox 19">
                <a:extLst>
                  <a:ext uri="{FF2B5EF4-FFF2-40B4-BE49-F238E27FC236}">
                    <a16:creationId xmlns:a16="http://schemas.microsoft.com/office/drawing/2014/main" id="{712F2901-F276-4C07-97C7-6E05A85C983F}"/>
                  </a:ext>
                </a:extLst>
              </p:cNvPr>
              <p:cNvSpPr txBox="1"/>
              <p:nvPr/>
            </p:nvSpPr>
            <p:spPr>
              <a:xfrm>
                <a:off x="8736671" y="6474945"/>
                <a:ext cx="1605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3-6 years</a:t>
                </a:r>
              </a:p>
            </p:txBody>
          </p:sp>
        </p:grpSp>
        <p:sp>
          <p:nvSpPr>
            <p:cNvPr id="22" name="TextBox 21">
              <a:extLst>
                <a:ext uri="{FF2B5EF4-FFF2-40B4-BE49-F238E27FC236}">
                  <a16:creationId xmlns:a16="http://schemas.microsoft.com/office/drawing/2014/main" id="{4CD0355D-D77B-4675-AEF6-429BF0C639CB}"/>
                </a:ext>
              </a:extLst>
            </p:cNvPr>
            <p:cNvSpPr txBox="1"/>
            <p:nvPr/>
          </p:nvSpPr>
          <p:spPr>
            <a:xfrm>
              <a:off x="5383956" y="4596536"/>
              <a:ext cx="1369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PIF/PFD approval from GEF</a:t>
              </a:r>
            </a:p>
          </p:txBody>
        </p:sp>
        <p:sp>
          <p:nvSpPr>
            <p:cNvPr id="23" name="TextBox 22">
              <a:extLst>
                <a:ext uri="{FF2B5EF4-FFF2-40B4-BE49-F238E27FC236}">
                  <a16:creationId xmlns:a16="http://schemas.microsoft.com/office/drawing/2014/main" id="{9FCD26A0-6C1D-4C5B-A245-B70D7DAE689A}"/>
                </a:ext>
              </a:extLst>
            </p:cNvPr>
            <p:cNvSpPr txBox="1"/>
            <p:nvPr/>
          </p:nvSpPr>
          <p:spPr>
            <a:xfrm>
              <a:off x="7489497" y="4569497"/>
              <a:ext cx="11610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Approval from GEF</a:t>
              </a:r>
            </a:p>
          </p:txBody>
        </p:sp>
        <p:sp>
          <p:nvSpPr>
            <p:cNvPr id="4" name="TextBox 3">
              <a:extLst>
                <a:ext uri="{FF2B5EF4-FFF2-40B4-BE49-F238E27FC236}">
                  <a16:creationId xmlns:a16="http://schemas.microsoft.com/office/drawing/2014/main" id="{C9092019-07BF-4ECD-BFE8-C7C5E4C80BC6}"/>
                </a:ext>
              </a:extLst>
            </p:cNvPr>
            <p:cNvSpPr txBox="1"/>
            <p:nvPr/>
          </p:nvSpPr>
          <p:spPr>
            <a:xfrm>
              <a:off x="8167816" y="2706130"/>
              <a:ext cx="1482811"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Objective</a:t>
              </a:r>
              <a:r>
                <a:rPr kumimoji="0" lang="es-AR"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Execute project according </a:t>
              </a:r>
              <a:r>
                <a:rPr kumimoji="0" lang="es-AR"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to</a:t>
              </a:r>
              <a:r>
                <a:rPr kumimoji="0" lang="es-AR"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s-AR"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ProDoc</a:t>
              </a:r>
              <a:r>
                <a:rPr kumimoji="0" lang="es-AR"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and in adherence </a:t>
              </a:r>
              <a:r>
                <a:rPr kumimoji="0" lang="es-AR"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to</a:t>
              </a:r>
              <a:r>
                <a:rPr kumimoji="0" lang="es-AR"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WWF GEF Policies and procedures </a:t>
              </a:r>
            </a:p>
          </p:txBody>
        </p:sp>
      </p:grpSp>
      <p:sp>
        <p:nvSpPr>
          <p:cNvPr id="24" name="Title 1">
            <a:extLst>
              <a:ext uri="{FF2B5EF4-FFF2-40B4-BE49-F238E27FC236}">
                <a16:creationId xmlns:a16="http://schemas.microsoft.com/office/drawing/2014/main" id="{02154554-58C6-42CD-A72E-AE6C7B979A57}"/>
              </a:ext>
            </a:extLst>
          </p:cNvPr>
          <p:cNvSpPr txBox="1">
            <a:spLocks/>
          </p:cNvSpPr>
          <p:nvPr/>
        </p:nvSpPr>
        <p:spPr>
          <a:xfrm>
            <a:off x="0" y="464059"/>
            <a:ext cx="12204009" cy="680551"/>
          </a:xfrm>
          <a:prstGeom prst="rect">
            <a:avLst/>
          </a:prstGeom>
          <a:solidFill>
            <a:srgbClr val="000000">
              <a:alpha val="43000"/>
            </a:srgbClr>
          </a:solidFill>
          <a:ln>
            <a:noFill/>
          </a:ln>
        </p:spPr>
        <p:txBody>
          <a:bodyPr vert="horz" lIns="0" tIns="0" rIns="0" bIns="0" rtlCol="0" anchor="ctr">
            <a:noAutofit/>
          </a:bodyPr>
          <a:lstStyle>
            <a:lvl1pPr algn="ctr" defTabSz="457200" rtl="0" eaLnBrk="1" latinLnBrk="0" hangingPunct="1">
              <a:spcBef>
                <a:spcPct val="0"/>
              </a:spcBef>
              <a:buNone/>
              <a:defRPr sz="3600" kern="1200">
                <a:solidFill>
                  <a:schemeClr val="bg1"/>
                </a:solidFill>
                <a:latin typeface="+mj-lt"/>
                <a:ea typeface="+mj-ea"/>
                <a:cs typeface="+mj-cs"/>
              </a:defRPr>
            </a:lvl1pPr>
          </a:lstStyle>
          <a:p>
            <a:pPr lvl="0"/>
            <a:r>
              <a:rPr lang="en-US" dirty="0">
                <a:solidFill>
                  <a:sysClr val="window" lastClr="FFFFFF"/>
                </a:solidFill>
                <a:latin typeface="Arial"/>
              </a:rPr>
              <a:t>Project/Program Cycle</a:t>
            </a:r>
            <a:endParaRPr kumimoji="0" lang="en-US" sz="3600" b="0"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31590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DA0004-9E3E-4254-933A-35C459423151}"/>
              </a:ext>
            </a:extLst>
          </p:cNvPr>
          <p:cNvSpPr/>
          <p:nvPr/>
        </p:nvSpPr>
        <p:spPr>
          <a:xfrm>
            <a:off x="3983" y="5934112"/>
            <a:ext cx="12188017" cy="93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B6FC9E1E-BE10-43E3-9FCD-78FFB194C89A}"/>
              </a:ext>
            </a:extLst>
          </p:cNvPr>
          <p:cNvGraphicFramePr>
            <a:graphicFrameLocks noGrp="1"/>
          </p:cNvGraphicFramePr>
          <p:nvPr>
            <p:ph idx="4294967295"/>
            <p:extLst>
              <p:ext uri="{D42A27DB-BD31-4B8C-83A1-F6EECF244321}">
                <p14:modId xmlns:p14="http://schemas.microsoft.com/office/powerpoint/2010/main" val="3451310780"/>
              </p:ext>
            </p:extLst>
          </p:nvPr>
        </p:nvGraphicFramePr>
        <p:xfrm>
          <a:off x="4154907" y="390272"/>
          <a:ext cx="7732297" cy="6334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1F00A67C-C3F9-43B8-BCE0-F496FEDB60AC}"/>
              </a:ext>
            </a:extLst>
          </p:cNvPr>
          <p:cNvSpPr txBox="1">
            <a:spLocks/>
          </p:cNvSpPr>
          <p:nvPr/>
        </p:nvSpPr>
        <p:spPr>
          <a:xfrm>
            <a:off x="0" y="3217060"/>
            <a:ext cx="4042610" cy="680551"/>
          </a:xfrm>
          <a:prstGeom prst="rect">
            <a:avLst/>
          </a:prstGeom>
          <a:solidFill>
            <a:srgbClr val="000000">
              <a:alpha val="43000"/>
            </a:srgbClr>
          </a:solidFill>
          <a:ln>
            <a:noFill/>
          </a:ln>
        </p:spPr>
        <p:txBody>
          <a:bodyPr vert="horz" lIns="0" tIns="0" rIns="0" bIns="0" rtlCol="0" anchor="ctr">
            <a:noAutofit/>
          </a:bodyPr>
          <a:lstStyle>
            <a:lvl1pPr algn="ctr" defTabSz="457200" rtl="0" eaLnBrk="1" latinLnBrk="0" hangingPunct="1">
              <a:spcBef>
                <a:spcPct val="0"/>
              </a:spcBef>
              <a:buNone/>
              <a:defRPr sz="3600" kern="120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 lastClr="FFFFFF"/>
                </a:solidFill>
                <a:effectLst/>
                <a:uLnTx/>
                <a:uFillTx/>
                <a:latin typeface="Arial"/>
                <a:ea typeface="+mj-ea"/>
                <a:cs typeface="+mj-cs"/>
              </a:rPr>
              <a:t>ProDoc Process</a:t>
            </a:r>
          </a:p>
        </p:txBody>
      </p:sp>
    </p:spTree>
    <p:extLst>
      <p:ext uri="{BB962C8B-B14F-4D97-AF65-F5344CB8AC3E}">
        <p14:creationId xmlns:p14="http://schemas.microsoft.com/office/powerpoint/2010/main" val="190308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Shape 303"/>
        <p:cNvGrpSpPr/>
        <p:nvPr/>
      </p:nvGrpSpPr>
      <p:grpSpPr>
        <a:xfrm>
          <a:off x="0" y="0"/>
          <a:ext cx="0" cy="0"/>
          <a:chOff x="0" y="0"/>
          <a:chExt cx="0" cy="0"/>
        </a:xfrm>
      </p:grpSpPr>
      <p:sp>
        <p:nvSpPr>
          <p:cNvPr id="307" name="Google Shape;307;p38"/>
          <p:cNvSpPr txBox="1"/>
          <p:nvPr/>
        </p:nvSpPr>
        <p:spPr>
          <a:xfrm>
            <a:off x="1" y="269754"/>
            <a:ext cx="12191999" cy="708567"/>
          </a:xfrm>
          <a:prstGeom prst="rect">
            <a:avLst/>
          </a:prstGeom>
          <a:solidFill>
            <a:srgbClr val="000000">
              <a:alpha val="34117"/>
            </a:srgbClr>
          </a:solid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n-US" sz="3600" dirty="0">
                <a:solidFill>
                  <a:schemeClr val="accent4"/>
                </a:solidFill>
                <a:latin typeface="Arial"/>
                <a:ea typeface="Arial"/>
                <a:cs typeface="Arial"/>
                <a:sym typeface="Arial"/>
              </a:rPr>
              <a:t>Sections of the </a:t>
            </a:r>
            <a:r>
              <a:rPr lang="en-US" sz="3600" dirty="0" err="1">
                <a:solidFill>
                  <a:schemeClr val="accent4"/>
                </a:solidFill>
                <a:latin typeface="Arial"/>
                <a:ea typeface="Arial"/>
                <a:cs typeface="Arial"/>
                <a:sym typeface="Arial"/>
              </a:rPr>
              <a:t>Prodoc</a:t>
            </a:r>
            <a:endParaRPr sz="2800" dirty="0">
              <a:solidFill>
                <a:schemeClr val="dk1"/>
              </a:solidFill>
              <a:latin typeface="Arial"/>
              <a:ea typeface="Arial"/>
              <a:cs typeface="Arial"/>
              <a:sym typeface="Arial"/>
            </a:endParaRPr>
          </a:p>
        </p:txBody>
      </p:sp>
      <p:sp>
        <p:nvSpPr>
          <p:cNvPr id="308" name="Google Shape;308;p38"/>
          <p:cNvSpPr txBox="1">
            <a:spLocks noGrp="1"/>
          </p:cNvSpPr>
          <p:nvPr>
            <p:ph type="body" idx="1"/>
          </p:nvPr>
        </p:nvSpPr>
        <p:spPr>
          <a:xfrm>
            <a:off x="483250" y="1125574"/>
            <a:ext cx="5302786" cy="3582202"/>
          </a:xfrm>
          <a:prstGeom prst="rect">
            <a:avLst/>
          </a:prstGeom>
          <a:noFill/>
          <a:ln>
            <a:noFill/>
          </a:ln>
        </p:spPr>
        <p:txBody>
          <a:bodyPr spcFirstLastPara="1" wrap="square" lIns="91425" tIns="45700" rIns="91425" bIns="45700" anchor="ctr" anchorCtr="0">
            <a:noAutofit/>
          </a:bodyPr>
          <a:lstStyle/>
          <a:p>
            <a:pPr marL="0" marR="0">
              <a:lnSpc>
                <a:spcPct val="107000"/>
              </a:lnSpc>
              <a:spcBef>
                <a:spcPts val="0"/>
              </a:spcBef>
              <a:spcAft>
                <a:spcPts val="0"/>
              </a:spcAft>
            </a:pPr>
            <a:r>
              <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EXECUTIVE SUMMARY SECTION 1: PROJECT BACKGROUND AND SITUATION ANALYSIS  </a:t>
            </a:r>
          </a:p>
          <a:p>
            <a:pPr marL="0" marR="0">
              <a:lnSpc>
                <a:spcPct val="107000"/>
              </a:lnSpc>
              <a:spcBef>
                <a:spcPts val="0"/>
              </a:spcBef>
            </a:pPr>
            <a:r>
              <a:rPr lang="en-US" sz="18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Project Scope and Environmental Significance </a:t>
            </a:r>
          </a:p>
          <a:p>
            <a:pPr marL="0" marR="0">
              <a:lnSpc>
                <a:spcPct val="107000"/>
              </a:lnSpc>
              <a:spcBef>
                <a:spcPts val="0"/>
              </a:spcBef>
            </a:pPr>
            <a:r>
              <a:rPr lang="en-US" sz="1800" u="sng" dirty="0">
                <a:solidFill>
                  <a:schemeClr val="bg1"/>
                </a:solidFill>
                <a:latin typeface="Calibri" panose="020F0502020204030204" pitchFamily="34" charset="0"/>
                <a:cs typeface="Times New Roman" panose="02020603050405020304" pitchFamily="18" charset="0"/>
              </a:rPr>
              <a:t>1.2</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Environmental Problem(s), Threats and Root Causes </a:t>
            </a:r>
            <a:endParaRPr lang="en-US" sz="18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800" u="sng" dirty="0">
                <a:solidFill>
                  <a:schemeClr val="bg1"/>
                </a:solidFill>
                <a:latin typeface="Calibri" panose="020F0502020204030204" pitchFamily="34" charset="0"/>
                <a:cs typeface="Times New Roman" panose="02020603050405020304" pitchFamily="18" charset="0"/>
              </a:rPr>
              <a:t>1.3</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Barriers addressed by the project </a:t>
            </a:r>
          </a:p>
          <a:p>
            <a:pPr marL="0" marR="0">
              <a:lnSpc>
                <a:spcPct val="107000"/>
              </a:lnSpc>
              <a:spcBef>
                <a:spcPts val="0"/>
              </a:spcBef>
            </a:pPr>
            <a:r>
              <a:rPr lang="en-US" sz="1800" u="sng" dirty="0">
                <a:solidFill>
                  <a:schemeClr val="bg1"/>
                </a:solidFill>
                <a:latin typeface="Calibri" panose="020F0502020204030204" pitchFamily="34" charset="0"/>
                <a:cs typeface="Times New Roman" panose="02020603050405020304" pitchFamily="18" charset="0"/>
              </a:rPr>
              <a:t>1.4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National and Sectoral Context </a:t>
            </a:r>
          </a:p>
          <a:p>
            <a:pPr>
              <a:lnSpc>
                <a:spcPct val="107000"/>
              </a:lnSpc>
            </a:pPr>
            <a:r>
              <a:rPr lang="en-US" sz="1800" u="sng" dirty="0">
                <a:solidFill>
                  <a:schemeClr val="bg1"/>
                </a:solidFill>
                <a:latin typeface="Calibri" panose="020F0502020204030204" pitchFamily="34" charset="0"/>
                <a:cs typeface="Times New Roman" panose="02020603050405020304" pitchFamily="18" charset="0"/>
              </a:rPr>
              <a:t>1.5</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Baseline Scenario </a:t>
            </a:r>
          </a:p>
          <a:p>
            <a:pPr>
              <a:lnSpc>
                <a:spcPct val="107000"/>
              </a:lnSpc>
            </a:pPr>
            <a:r>
              <a:rPr lang="en-US" sz="1800" u="sng" dirty="0">
                <a:solidFill>
                  <a:schemeClr val="bg1"/>
                </a:solidFill>
                <a:latin typeface="Calibri" panose="020F0502020204030204" pitchFamily="34" charset="0"/>
                <a:cs typeface="Times New Roman" panose="02020603050405020304" pitchFamily="18" charset="0"/>
              </a:rPr>
              <a:t>1.6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Coordination with other relevant GEF &amp; non-GEF Initiatives</a:t>
            </a:r>
          </a:p>
          <a:p>
            <a:pPr marL="114298" lvl="0" algn="l" rtl="0">
              <a:lnSpc>
                <a:spcPct val="90000"/>
              </a:lnSpc>
              <a:spcBef>
                <a:spcPts val="1000"/>
              </a:spcBef>
              <a:spcAft>
                <a:spcPts val="0"/>
              </a:spcAft>
              <a:buClr>
                <a:schemeClr val="lt1"/>
              </a:buClr>
              <a:buSzPts val="1800"/>
            </a:pPr>
            <a:endParaRPr lang="en-US" dirty="0">
              <a:solidFill>
                <a:schemeClr val="bg1"/>
              </a:solidFill>
            </a:endParaRPr>
          </a:p>
        </p:txBody>
      </p:sp>
      <p:sp>
        <p:nvSpPr>
          <p:cNvPr id="6" name="TextBox 5">
            <a:extLst>
              <a:ext uri="{FF2B5EF4-FFF2-40B4-BE49-F238E27FC236}">
                <a16:creationId xmlns:a16="http://schemas.microsoft.com/office/drawing/2014/main" id="{D1E9188D-0FE2-41CE-B9B6-7027B6A45528}"/>
              </a:ext>
            </a:extLst>
          </p:cNvPr>
          <p:cNvSpPr txBox="1"/>
          <p:nvPr/>
        </p:nvSpPr>
        <p:spPr>
          <a:xfrm>
            <a:off x="483250" y="4777210"/>
            <a:ext cx="6097904" cy="1890646"/>
          </a:xfrm>
          <a:prstGeom prst="rect">
            <a:avLst/>
          </a:prstGeom>
          <a:noFill/>
        </p:spPr>
        <p:txBody>
          <a:bodyPr wrap="square">
            <a:spAutoFit/>
          </a:bodyPr>
          <a:lstStyle/>
          <a:p>
            <a:pPr marL="0" marR="0">
              <a:lnSpc>
                <a:spcPct val="107000"/>
              </a:lnSpc>
              <a:spcBef>
                <a:spcPts val="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2: PROJECT EXECUTION STRATEGY </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2.1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Project Objective and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ToC</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2.2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Project Components and Expected Outcomes</a:t>
            </a:r>
            <a:endParaRPr lang="en-US" b="1" dirty="0">
              <a:solidFill>
                <a:schemeClr val="accent4"/>
              </a:solidFill>
              <a:latin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2.3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Institutional Arrangement </a:t>
            </a:r>
          </a:p>
          <a:p>
            <a:pPr marL="0" marR="0">
              <a:lnSpc>
                <a:spcPct val="107000"/>
              </a:lnSpc>
              <a:spcBef>
                <a:spcPts val="0"/>
              </a:spcBef>
              <a:spcAft>
                <a:spcPts val="600"/>
              </a:spcAft>
            </a:pPr>
            <a:r>
              <a:rPr kumimoji="0" lang="en-US" b="0" i="0" u="sng"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2.4</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Stakeholder Engagement</a:t>
            </a:r>
            <a:endParaRPr lang="en-US" b="1" dirty="0">
              <a:solidFill>
                <a:schemeClr val="accent4"/>
              </a:solidFill>
              <a:latin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DD2DFDD-CD5A-4EA1-AC72-C835CFABC4E2}"/>
              </a:ext>
            </a:extLst>
          </p:cNvPr>
          <p:cNvSpPr txBox="1"/>
          <p:nvPr/>
        </p:nvSpPr>
        <p:spPr>
          <a:xfrm>
            <a:off x="5958460" y="418209"/>
            <a:ext cx="6097904" cy="6984669"/>
          </a:xfrm>
          <a:prstGeom prst="rect">
            <a:avLst/>
          </a:prstGeom>
          <a:noFill/>
        </p:spPr>
        <p:txBody>
          <a:bodyPr wrap="square">
            <a:spAutoFit/>
          </a:bodyPr>
          <a:lstStyle/>
          <a:p>
            <a:pPr marL="0" marR="0">
              <a:lnSpc>
                <a:spcPct val="107000"/>
              </a:lnSpc>
              <a:spcBef>
                <a:spcPts val="0"/>
              </a:spcBef>
              <a:spcAft>
                <a:spcPts val="0"/>
              </a:spcAft>
            </a:pP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b="0" i="0" u="sng"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2.5</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Gender </a:t>
            </a:r>
          </a:p>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b="0" i="0" u="sng"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2.6</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Safeguards </a:t>
            </a:r>
          </a:p>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b="0" i="0" u="sng"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2.7 </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Monitoring and Evaluation</a:t>
            </a:r>
          </a:p>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2.8 </a:t>
            </a:r>
            <a:r>
              <a:rPr kumimoji="0" lang="en-US"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Budget </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 3: GEF ALIGNMENT AND JUSTIFICATION  </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3.1</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Addition</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 Cost Reasoning and Benefits </a:t>
            </a:r>
            <a:endParaRPr lang="en-US"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u="sng" dirty="0">
                <a:solidFill>
                  <a:schemeClr val="bg1"/>
                </a:solidFill>
                <a:latin typeface="Calibri" panose="020F0502020204030204" pitchFamily="34" charset="0"/>
                <a:cs typeface="Times New Roman" panose="02020603050405020304" pitchFamily="18" charset="0"/>
              </a:rPr>
              <a:t>3.2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Alignment with GEF Focal Area and/or Impact Program Strategies </a:t>
            </a:r>
            <a:endParaRPr lang="en-US" b="1" dirty="0">
              <a:solidFill>
                <a:schemeClr val="accent4"/>
              </a:solidFill>
              <a:latin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3.3</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Socioeconomic Benefits </a:t>
            </a: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3.4</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Risks and proposed Mitigation Measures  </a:t>
            </a:r>
          </a:p>
          <a:p>
            <a:pPr marL="0" marR="0">
              <a:lnSpc>
                <a:spcPct val="107000"/>
              </a:lnSpc>
              <a:spcBef>
                <a:spcPts val="0"/>
              </a:spcBef>
              <a:spcAft>
                <a:spcPts val="600"/>
              </a:spcAft>
            </a:pPr>
            <a:r>
              <a:rPr lang="en-US" u="sng" dirty="0">
                <a:solidFill>
                  <a:schemeClr val="bg1"/>
                </a:solidFill>
                <a:latin typeface="Calibri" panose="020F0502020204030204" pitchFamily="34" charset="0"/>
                <a:cs typeface="Times New Roman" panose="02020603050405020304" pitchFamily="18" charset="0"/>
              </a:rPr>
              <a:t>3.5</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Consistency with </a:t>
            </a:r>
            <a:r>
              <a:rPr lang="en-US" u="sng" dirty="0">
                <a:solidFill>
                  <a:schemeClr val="bg1"/>
                </a:solidFill>
                <a:latin typeface="Calibri" panose="020F0502020204030204" pitchFamily="34" charset="0"/>
                <a:cs typeface="Times New Roman" panose="02020603050405020304" pitchFamily="18" charset="0"/>
              </a:rPr>
              <a:t>National</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Priorities or Plans </a:t>
            </a:r>
            <a:endParaRPr lang="en-US"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u="sng" dirty="0">
                <a:solidFill>
                  <a:schemeClr val="bg1"/>
                </a:solidFill>
                <a:latin typeface="Calibri" panose="020F0502020204030204" pitchFamily="34" charset="0"/>
                <a:cs typeface="Times New Roman" panose="02020603050405020304" pitchFamily="18" charset="0"/>
              </a:rPr>
              <a:t>3.6</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Innovativeness, Sustainability &amp; Potential for Scaling up </a:t>
            </a:r>
            <a:endParaRPr lang="en-US"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u="sng" dirty="0">
                <a:solidFill>
                  <a:schemeClr val="bg1"/>
                </a:solidFill>
                <a:latin typeface="Calibri" panose="020F0502020204030204" pitchFamily="34" charset="0"/>
                <a:cs typeface="Times New Roman" panose="02020603050405020304" pitchFamily="18" charset="0"/>
              </a:rPr>
              <a:t>3.7</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Lessons learned during project preparation and from other relevant projects </a:t>
            </a:r>
          </a:p>
          <a:p>
            <a:pPr marL="0" marR="0">
              <a:lnSpc>
                <a:spcPct val="107000"/>
              </a:lnSpc>
              <a:spcBef>
                <a:spcPts val="0"/>
              </a:spcBef>
              <a:spcAft>
                <a:spcPts val="0"/>
              </a:spcAft>
            </a:pPr>
            <a:endParaRPr lang="en-US" u="sng" dirty="0">
              <a:solidFill>
                <a:schemeClr val="bg1"/>
              </a:solidFill>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276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03"/>
        <p:cNvGrpSpPr/>
        <p:nvPr/>
      </p:nvGrpSpPr>
      <p:grpSpPr>
        <a:xfrm>
          <a:off x="0" y="0"/>
          <a:ext cx="0" cy="0"/>
          <a:chOff x="0" y="0"/>
          <a:chExt cx="0" cy="0"/>
        </a:xfrm>
      </p:grpSpPr>
      <p:pic>
        <p:nvPicPr>
          <p:cNvPr id="6" name="Picture 5">
            <a:extLst>
              <a:ext uri="{FF2B5EF4-FFF2-40B4-BE49-F238E27FC236}">
                <a16:creationId xmlns:a16="http://schemas.microsoft.com/office/drawing/2014/main" id="{ABE337B6-D51E-4AE2-B13E-BC09DB8D2D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98" b="2410"/>
          <a:stretch/>
        </p:blipFill>
        <p:spPr>
          <a:xfrm>
            <a:off x="6809873" y="0"/>
            <a:ext cx="5382127" cy="6895076"/>
          </a:xfrm>
          <a:prstGeom prst="rect">
            <a:avLst/>
          </a:prstGeom>
        </p:spPr>
      </p:pic>
      <p:sp>
        <p:nvSpPr>
          <p:cNvPr id="307" name="Google Shape;307;p38"/>
          <p:cNvSpPr txBox="1"/>
          <p:nvPr/>
        </p:nvSpPr>
        <p:spPr>
          <a:xfrm>
            <a:off x="-1742" y="384055"/>
            <a:ext cx="12191999" cy="708567"/>
          </a:xfrm>
          <a:prstGeom prst="rect">
            <a:avLst/>
          </a:prstGeom>
          <a:solidFill>
            <a:srgbClr val="000000">
              <a:alpha val="34117"/>
            </a:srgbClr>
          </a:solid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n-US" sz="3600" dirty="0">
                <a:solidFill>
                  <a:schemeClr val="accent4"/>
                </a:solidFill>
                <a:latin typeface="Arial"/>
                <a:ea typeface="Arial"/>
                <a:cs typeface="Arial"/>
                <a:sym typeface="Arial"/>
              </a:rPr>
              <a:t>     Final Products</a:t>
            </a:r>
            <a:endParaRPr sz="2800" dirty="0">
              <a:solidFill>
                <a:schemeClr val="dk1"/>
              </a:solidFill>
              <a:latin typeface="Arial"/>
              <a:ea typeface="Arial"/>
              <a:cs typeface="Arial"/>
              <a:sym typeface="Arial"/>
            </a:endParaRPr>
          </a:p>
        </p:txBody>
      </p:sp>
      <p:sp>
        <p:nvSpPr>
          <p:cNvPr id="308" name="Google Shape;308;p38"/>
          <p:cNvSpPr txBox="1">
            <a:spLocks noGrp="1"/>
          </p:cNvSpPr>
          <p:nvPr>
            <p:ph type="body" idx="1"/>
          </p:nvPr>
        </p:nvSpPr>
        <p:spPr>
          <a:xfrm>
            <a:off x="583472" y="1476677"/>
            <a:ext cx="5875693" cy="4464604"/>
          </a:xfrm>
          <a:prstGeom prst="rect">
            <a:avLst/>
          </a:prstGeom>
          <a:noFill/>
          <a:ln>
            <a:noFill/>
          </a:ln>
        </p:spPr>
        <p:txBody>
          <a:bodyPr spcFirstLastPara="1" wrap="square" lIns="91425" tIns="45700" rIns="91425" bIns="45700" anchor="ctr" anchorCtr="0">
            <a:noAutofit/>
          </a:bodyPr>
          <a:lstStyle/>
          <a:p>
            <a:pPr marL="457189" lvl="0" indent="-342891" algn="l" rtl="0">
              <a:lnSpc>
                <a:spcPct val="90000"/>
              </a:lnSpc>
              <a:spcBef>
                <a:spcPts val="1000"/>
              </a:spcBef>
              <a:spcAft>
                <a:spcPts val="0"/>
              </a:spcAft>
              <a:buClr>
                <a:schemeClr val="lt1"/>
              </a:buClr>
              <a:buSzPts val="1800"/>
              <a:buChar char="•"/>
            </a:pPr>
            <a:r>
              <a:rPr lang="en-US" sz="2800" dirty="0" err="1">
                <a:solidFill>
                  <a:schemeClr val="lt1"/>
                </a:solidFill>
              </a:rPr>
              <a:t>ProDoc</a:t>
            </a:r>
            <a:endParaRPr sz="2800" dirty="0">
              <a:solidFill>
                <a:schemeClr val="lt1"/>
              </a:solidFill>
            </a:endParaRPr>
          </a:p>
          <a:p>
            <a:pPr marL="457189" lvl="0" indent="-228590" algn="l" rtl="0">
              <a:lnSpc>
                <a:spcPct val="90000"/>
              </a:lnSpc>
              <a:spcBef>
                <a:spcPts val="1000"/>
              </a:spcBef>
              <a:spcAft>
                <a:spcPts val="0"/>
              </a:spcAft>
              <a:buClr>
                <a:schemeClr val="lt1"/>
              </a:buClr>
              <a:buSzPts val="1800"/>
              <a:buNone/>
            </a:pPr>
            <a:endParaRPr sz="2000" dirty="0">
              <a:solidFill>
                <a:schemeClr val="lt1"/>
              </a:solidFill>
            </a:endParaRPr>
          </a:p>
          <a:p>
            <a:pPr marL="457189" lvl="0" indent="-342891" algn="l" rtl="0">
              <a:lnSpc>
                <a:spcPct val="90000"/>
              </a:lnSpc>
              <a:spcBef>
                <a:spcPts val="1000"/>
              </a:spcBef>
              <a:spcAft>
                <a:spcPts val="0"/>
              </a:spcAft>
              <a:buClr>
                <a:schemeClr val="lt1"/>
              </a:buClr>
              <a:buSzPts val="1800"/>
              <a:buChar char="•"/>
            </a:pPr>
            <a:r>
              <a:rPr lang="en-US" sz="2800" dirty="0">
                <a:solidFill>
                  <a:schemeClr val="lt1"/>
                </a:solidFill>
              </a:rPr>
              <a:t>Results Framework &amp; core indicators worksheet</a:t>
            </a:r>
            <a:endParaRPr dirty="0"/>
          </a:p>
          <a:p>
            <a:pPr marL="457189" lvl="0" indent="-228590" algn="l" rtl="0">
              <a:lnSpc>
                <a:spcPct val="90000"/>
              </a:lnSpc>
              <a:spcBef>
                <a:spcPts val="1000"/>
              </a:spcBef>
              <a:spcAft>
                <a:spcPts val="0"/>
              </a:spcAft>
              <a:buClr>
                <a:schemeClr val="lt1"/>
              </a:buClr>
              <a:buSzPts val="1800"/>
              <a:buNone/>
            </a:pPr>
            <a:endParaRPr sz="2000" dirty="0">
              <a:solidFill>
                <a:schemeClr val="lt1"/>
              </a:solidFill>
            </a:endParaRPr>
          </a:p>
          <a:p>
            <a:pPr marL="457189" lvl="0" indent="-342891" algn="l" rtl="0">
              <a:lnSpc>
                <a:spcPct val="90000"/>
              </a:lnSpc>
              <a:spcBef>
                <a:spcPts val="1000"/>
              </a:spcBef>
              <a:spcAft>
                <a:spcPts val="0"/>
              </a:spcAft>
              <a:buClr>
                <a:schemeClr val="lt1"/>
              </a:buClr>
              <a:buSzPts val="1800"/>
              <a:buChar char="•"/>
            </a:pPr>
            <a:r>
              <a:rPr lang="en-US" sz="2800" dirty="0">
                <a:solidFill>
                  <a:schemeClr val="lt1"/>
                </a:solidFill>
              </a:rPr>
              <a:t>CEO Endorsement Request Document</a:t>
            </a:r>
            <a:endParaRPr dirty="0"/>
          </a:p>
          <a:p>
            <a:pPr marL="457189" lvl="0" indent="-228590" algn="l" rtl="0">
              <a:lnSpc>
                <a:spcPct val="90000"/>
              </a:lnSpc>
              <a:spcBef>
                <a:spcPts val="1000"/>
              </a:spcBef>
              <a:spcAft>
                <a:spcPts val="0"/>
              </a:spcAft>
              <a:buClr>
                <a:schemeClr val="lt1"/>
              </a:buClr>
              <a:buSzPts val="1800"/>
              <a:buNone/>
            </a:pPr>
            <a:endParaRPr sz="2000" dirty="0">
              <a:solidFill>
                <a:schemeClr val="lt1"/>
              </a:solidFill>
            </a:endParaRPr>
          </a:p>
          <a:p>
            <a:pPr marL="457189" lvl="0" indent="-342891" algn="l" rtl="0">
              <a:lnSpc>
                <a:spcPct val="90000"/>
              </a:lnSpc>
              <a:spcBef>
                <a:spcPts val="1000"/>
              </a:spcBef>
              <a:spcAft>
                <a:spcPts val="0"/>
              </a:spcAft>
              <a:buClr>
                <a:schemeClr val="lt1"/>
              </a:buClr>
              <a:buSzPts val="1800"/>
              <a:buChar char="•"/>
            </a:pPr>
            <a:r>
              <a:rPr lang="en-US" sz="2800" dirty="0">
                <a:solidFill>
                  <a:schemeClr val="lt1"/>
                </a:solidFill>
              </a:rPr>
              <a:t>Safeguards documents</a:t>
            </a:r>
            <a:endParaRPr dirty="0"/>
          </a:p>
          <a:p>
            <a:pPr marL="457189" lvl="0" indent="-228590" algn="l" rtl="0">
              <a:lnSpc>
                <a:spcPct val="90000"/>
              </a:lnSpc>
              <a:spcBef>
                <a:spcPts val="1000"/>
              </a:spcBef>
              <a:spcAft>
                <a:spcPts val="0"/>
              </a:spcAft>
              <a:buClr>
                <a:schemeClr val="lt1"/>
              </a:buClr>
              <a:buSzPts val="1800"/>
              <a:buNone/>
            </a:pPr>
            <a:endParaRPr sz="2000" dirty="0">
              <a:solidFill>
                <a:schemeClr val="lt1"/>
              </a:solidFill>
            </a:endParaRPr>
          </a:p>
          <a:p>
            <a:pPr marL="457189" lvl="0" indent="-342891" algn="l" rtl="0">
              <a:lnSpc>
                <a:spcPct val="90000"/>
              </a:lnSpc>
              <a:spcBef>
                <a:spcPts val="1000"/>
              </a:spcBef>
              <a:spcAft>
                <a:spcPts val="0"/>
              </a:spcAft>
              <a:buClr>
                <a:schemeClr val="lt1"/>
              </a:buClr>
              <a:buSzPts val="1800"/>
              <a:buChar char="•"/>
            </a:pPr>
            <a:r>
              <a:rPr lang="en-US" sz="2800" dirty="0">
                <a:solidFill>
                  <a:schemeClr val="lt1"/>
                </a:solidFill>
              </a:rPr>
              <a:t>Co-finance letters</a:t>
            </a:r>
            <a:endParaRPr dirty="0"/>
          </a:p>
        </p:txBody>
      </p:sp>
    </p:spTree>
    <p:extLst>
      <p:ext uri="{BB962C8B-B14F-4D97-AF65-F5344CB8AC3E}">
        <p14:creationId xmlns:p14="http://schemas.microsoft.com/office/powerpoint/2010/main" val="321944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2273-31B0-43A8-BA54-49ADE3CE81B8}"/>
              </a:ext>
            </a:extLst>
          </p:cNvPr>
          <p:cNvSpPr>
            <a:spLocks noGrp="1"/>
          </p:cNvSpPr>
          <p:nvPr>
            <p:ph type="ctrTitle"/>
          </p:nvPr>
        </p:nvSpPr>
        <p:spPr/>
        <p:txBody>
          <a:bodyPr>
            <a:normAutofit/>
          </a:bodyPr>
          <a:lstStyle/>
          <a:p>
            <a:r>
              <a:rPr lang="en-US" sz="4000" dirty="0"/>
              <a:t>Roles and Responsibilities</a:t>
            </a:r>
          </a:p>
        </p:txBody>
      </p:sp>
    </p:spTree>
    <p:extLst>
      <p:ext uri="{BB962C8B-B14F-4D97-AF65-F5344CB8AC3E}">
        <p14:creationId xmlns:p14="http://schemas.microsoft.com/office/powerpoint/2010/main" val="1729456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B7C9C-E87D-4DA9-9FFC-1F1E77DCBDCD}"/>
              </a:ext>
            </a:extLst>
          </p:cNvPr>
          <p:cNvSpPr/>
          <p:nvPr/>
        </p:nvSpPr>
        <p:spPr>
          <a:xfrm>
            <a:off x="1875958" y="3521365"/>
            <a:ext cx="7630414" cy="102333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 Execution: Executing Agency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13DE748-90CD-4034-B03F-DED102A07EEC}"/>
              </a:ext>
            </a:extLst>
          </p:cNvPr>
          <p:cNvSpPr/>
          <p:nvPr/>
        </p:nvSpPr>
        <p:spPr>
          <a:xfrm>
            <a:off x="1875957" y="1921165"/>
            <a:ext cx="7630414" cy="104695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 Implementation: GEF Project Agency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73F20B0D-342C-4A10-B898-63F2A6312C11}"/>
              </a:ext>
            </a:extLst>
          </p:cNvPr>
          <p:cNvCxnSpPr>
            <a:cxnSpLocks/>
          </p:cNvCxnSpPr>
          <p:nvPr/>
        </p:nvCxnSpPr>
        <p:spPr>
          <a:xfrm>
            <a:off x="1723556" y="3292765"/>
            <a:ext cx="7930298"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Down Arrow 3">
            <a:extLst>
              <a:ext uri="{FF2B5EF4-FFF2-40B4-BE49-F238E27FC236}">
                <a16:creationId xmlns:a16="http://schemas.microsoft.com/office/drawing/2014/main" id="{2901183D-2D3A-4829-A456-FF0DAB5164BC}"/>
              </a:ext>
            </a:extLst>
          </p:cNvPr>
          <p:cNvSpPr/>
          <p:nvPr/>
        </p:nvSpPr>
        <p:spPr>
          <a:xfrm flipV="1">
            <a:off x="5775820" y="1571504"/>
            <a:ext cx="277470" cy="182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n Arrow 11">
            <a:extLst>
              <a:ext uri="{FF2B5EF4-FFF2-40B4-BE49-F238E27FC236}">
                <a16:creationId xmlns:a16="http://schemas.microsoft.com/office/drawing/2014/main" id="{7C28E89F-90E1-4998-A266-F28A36B6D155}"/>
              </a:ext>
            </a:extLst>
          </p:cNvPr>
          <p:cNvSpPr/>
          <p:nvPr/>
        </p:nvSpPr>
        <p:spPr>
          <a:xfrm>
            <a:off x="5775820" y="4726714"/>
            <a:ext cx="277470" cy="263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4">
            <a:extLst>
              <a:ext uri="{FF2B5EF4-FFF2-40B4-BE49-F238E27FC236}">
                <a16:creationId xmlns:a16="http://schemas.microsoft.com/office/drawing/2014/main" id="{010E733B-4B51-4307-9922-5465F2ACBD45}"/>
              </a:ext>
            </a:extLst>
          </p:cNvPr>
          <p:cNvSpPr/>
          <p:nvPr/>
        </p:nvSpPr>
        <p:spPr>
          <a:xfrm>
            <a:off x="4820213" y="988906"/>
            <a:ext cx="2219757" cy="3494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GEF Trustee</a:t>
            </a:r>
          </a:p>
        </p:txBody>
      </p:sp>
      <p:sp>
        <p:nvSpPr>
          <p:cNvPr id="10" name="Rounded Rectangle 12">
            <a:extLst>
              <a:ext uri="{FF2B5EF4-FFF2-40B4-BE49-F238E27FC236}">
                <a16:creationId xmlns:a16="http://schemas.microsoft.com/office/drawing/2014/main" id="{DAAE820A-F00C-40D2-96BA-9052406F0371}"/>
              </a:ext>
            </a:extLst>
          </p:cNvPr>
          <p:cNvSpPr/>
          <p:nvPr/>
        </p:nvSpPr>
        <p:spPr>
          <a:xfrm>
            <a:off x="4820213" y="5171915"/>
            <a:ext cx="2219757" cy="34940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 partners</a:t>
            </a:r>
          </a:p>
        </p:txBody>
      </p:sp>
      <p:pic>
        <p:nvPicPr>
          <p:cNvPr id="11" name="Picture 10">
            <a:extLst>
              <a:ext uri="{FF2B5EF4-FFF2-40B4-BE49-F238E27FC236}">
                <a16:creationId xmlns:a16="http://schemas.microsoft.com/office/drawing/2014/main" id="{96170D4C-5217-4D02-9E06-62F660B12606}"/>
              </a:ext>
            </a:extLst>
          </p:cNvPr>
          <p:cNvPicPr>
            <a:picLocks noChangeAspect="1"/>
          </p:cNvPicPr>
          <p:nvPr/>
        </p:nvPicPr>
        <p:blipFill>
          <a:blip r:embed="rId2">
            <a:duotone>
              <a:schemeClr val="accent1">
                <a:shade val="45000"/>
                <a:satMod val="135000"/>
              </a:schemeClr>
              <a:prstClr val="white"/>
            </a:duotone>
          </a:blip>
          <a:stretch>
            <a:fillRect/>
          </a:stretch>
        </p:blipFill>
        <p:spPr>
          <a:xfrm>
            <a:off x="0" y="6400464"/>
            <a:ext cx="2159000" cy="457536"/>
          </a:xfrm>
          <a:prstGeom prst="rect">
            <a:avLst/>
          </a:prstGeom>
        </p:spPr>
      </p:pic>
      <p:sp>
        <p:nvSpPr>
          <p:cNvPr id="2" name="Arrow: Up-Down 1">
            <a:extLst>
              <a:ext uri="{FF2B5EF4-FFF2-40B4-BE49-F238E27FC236}">
                <a16:creationId xmlns:a16="http://schemas.microsoft.com/office/drawing/2014/main" id="{D54AE4DC-9BEA-416E-9E03-9C4DBBC2B25C}"/>
              </a:ext>
            </a:extLst>
          </p:cNvPr>
          <p:cNvSpPr/>
          <p:nvPr/>
        </p:nvSpPr>
        <p:spPr>
          <a:xfrm>
            <a:off x="5775820" y="2998382"/>
            <a:ext cx="277470" cy="4306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0B6926D-A82B-44AB-B3D0-5CEB33BD47A9}"/>
              </a:ext>
            </a:extLst>
          </p:cNvPr>
          <p:cNvSpPr/>
          <p:nvPr/>
        </p:nvSpPr>
        <p:spPr>
          <a:xfrm>
            <a:off x="0" y="5943600"/>
            <a:ext cx="12188017" cy="93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91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grpSp>
        <p:nvGrpSpPr>
          <p:cNvPr id="220" name="Google Shape;220;p34"/>
          <p:cNvGrpSpPr/>
          <p:nvPr/>
        </p:nvGrpSpPr>
        <p:grpSpPr>
          <a:xfrm>
            <a:off x="6298920" y="1220358"/>
            <a:ext cx="5436455" cy="5327130"/>
            <a:chOff x="854" y="168534"/>
            <a:chExt cx="3678229" cy="4528679"/>
          </a:xfrm>
        </p:grpSpPr>
        <p:sp>
          <p:nvSpPr>
            <p:cNvPr id="221" name="Google Shape;221;p34"/>
            <p:cNvSpPr/>
            <p:nvPr/>
          </p:nvSpPr>
          <p:spPr>
            <a:xfrm>
              <a:off x="854" y="168534"/>
              <a:ext cx="3678229" cy="4517910"/>
            </a:xfrm>
            <a:prstGeom prst="roundRect">
              <a:avLst>
                <a:gd name="adj" fmla="val 5000"/>
              </a:avLst>
            </a:prstGeom>
            <a:solidFill>
              <a:srgbClr val="31859C"/>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34"/>
            <p:cNvSpPr txBox="1"/>
            <p:nvPr/>
          </p:nvSpPr>
          <p:spPr>
            <a:xfrm rot="-5400000">
              <a:off x="-1804611" y="2166873"/>
              <a:ext cx="4346580" cy="714099"/>
            </a:xfrm>
            <a:prstGeom prst="rect">
              <a:avLst/>
            </a:prstGeom>
            <a:noFill/>
            <a:ln>
              <a:noFill/>
            </a:ln>
          </p:spPr>
          <p:txBody>
            <a:bodyPr spcFirstLastPara="1" wrap="square" lIns="0" tIns="120000" rIns="155575" bIns="0" anchor="t" anchorCtr="0">
              <a:noAutofit/>
            </a:bodyPr>
            <a:lstStyle/>
            <a:p>
              <a:pPr marL="0" marR="0" lvl="0" indent="0" algn="r" defTabSz="914400" rtl="0" eaLnBrk="1" fontAlgn="auto" latinLnBrk="0" hangingPunct="1">
                <a:lnSpc>
                  <a:spcPct val="90000"/>
                </a:lnSpc>
                <a:spcBef>
                  <a:spcPts val="0"/>
                </a:spcBef>
                <a:spcAft>
                  <a:spcPts val="0"/>
                </a:spcAft>
                <a:buClr>
                  <a:srgbClr val="FFFFFF"/>
                </a:buClr>
                <a:buSzPts val="3500"/>
                <a:buFont typeface="Arial"/>
                <a:buNone/>
                <a:tabLst/>
                <a:defRPr/>
              </a:pPr>
              <a:r>
                <a:rPr kumimoji="0" lang="en-US" sz="3500" b="0" i="0" u="none" strike="noStrike" kern="0" cap="none" spc="0" normalizeH="0" baseline="0" noProof="0" dirty="0">
                  <a:ln>
                    <a:noFill/>
                  </a:ln>
                  <a:solidFill>
                    <a:srgbClr val="FFFFFF"/>
                  </a:solidFill>
                  <a:effectLst/>
                  <a:uLnTx/>
                  <a:uFillTx/>
                  <a:latin typeface="Arial"/>
                  <a:ea typeface="Arial"/>
                  <a:cs typeface="Arial"/>
                  <a:sym typeface="Arial"/>
                </a:rPr>
                <a:t>GEF Agency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23" name="Google Shape;223;p34"/>
          <p:cNvGrpSpPr/>
          <p:nvPr/>
        </p:nvGrpSpPr>
        <p:grpSpPr>
          <a:xfrm>
            <a:off x="459466" y="1176785"/>
            <a:ext cx="5112338" cy="5358035"/>
            <a:chOff x="450359" y="628018"/>
            <a:chExt cx="5129136" cy="5314463"/>
          </a:xfrm>
          <a:solidFill>
            <a:srgbClr val="31859C"/>
          </a:solidFill>
        </p:grpSpPr>
        <p:grpSp>
          <p:nvGrpSpPr>
            <p:cNvPr id="224" name="Google Shape;224;p34"/>
            <p:cNvGrpSpPr/>
            <p:nvPr/>
          </p:nvGrpSpPr>
          <p:grpSpPr>
            <a:xfrm>
              <a:off x="450359" y="628018"/>
              <a:ext cx="5129136" cy="5314463"/>
              <a:chOff x="112316" y="168535"/>
              <a:chExt cx="3458939" cy="4517910"/>
            </a:xfrm>
            <a:grpFill/>
          </p:grpSpPr>
          <p:sp>
            <p:nvSpPr>
              <p:cNvPr id="225" name="Google Shape;225;p34"/>
              <p:cNvSpPr/>
              <p:nvPr/>
            </p:nvSpPr>
            <p:spPr>
              <a:xfrm>
                <a:off x="112316" y="168535"/>
                <a:ext cx="3458939" cy="4517910"/>
              </a:xfrm>
              <a:prstGeom prst="roundRect">
                <a:avLst>
                  <a:gd name="adj" fmla="val 5000"/>
                </a:avLst>
              </a:prstGeom>
              <a:gr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26" name="Google Shape;226;p34"/>
              <p:cNvSpPr txBox="1"/>
              <p:nvPr/>
            </p:nvSpPr>
            <p:spPr>
              <a:xfrm rot="16200000">
                <a:off x="-1721632" y="2075826"/>
                <a:ext cx="4507139" cy="714099"/>
              </a:xfrm>
              <a:prstGeom prst="rect">
                <a:avLst/>
              </a:prstGeom>
              <a:grpFill/>
              <a:ln>
                <a:noFill/>
              </a:ln>
            </p:spPr>
            <p:txBody>
              <a:bodyPr spcFirstLastPara="1" wrap="square" lIns="0" tIns="120000" rIns="155575" bIns="0" anchor="t" anchorCtr="0">
                <a:noAutofit/>
              </a:bodyPr>
              <a:lstStyle/>
              <a:p>
                <a:pPr marL="0" marR="0" lvl="0" indent="0" algn="r" defTabSz="914400" rtl="0" eaLnBrk="1" fontAlgn="auto" latinLnBrk="0" hangingPunct="1">
                  <a:lnSpc>
                    <a:spcPct val="90000"/>
                  </a:lnSpc>
                  <a:spcBef>
                    <a:spcPts val="0"/>
                  </a:spcBef>
                  <a:spcAft>
                    <a:spcPts val="0"/>
                  </a:spcAft>
                  <a:buClr>
                    <a:srgbClr val="FFFFFF"/>
                  </a:buClr>
                  <a:buSzPts val="3500"/>
                  <a:buFont typeface="Arial"/>
                  <a:buNone/>
                  <a:tabLst/>
                  <a:defRPr/>
                </a:pPr>
                <a:r>
                  <a:rPr kumimoji="0" lang="en-US" sz="3500" b="0" i="0" u="none" strike="noStrike" kern="0" cap="none" spc="0" normalizeH="0" baseline="0" noProof="0">
                    <a:ln>
                      <a:noFill/>
                    </a:ln>
                    <a:solidFill>
                      <a:schemeClr val="bg1"/>
                    </a:solidFill>
                    <a:effectLst/>
                    <a:uLnTx/>
                    <a:uFillTx/>
                    <a:latin typeface="Arial"/>
                    <a:ea typeface="Arial"/>
                    <a:cs typeface="Arial"/>
                    <a:sym typeface="Arial"/>
                  </a:rPr>
                  <a:t>Executing lead &amp; partners</a:t>
                </a:r>
                <a:endParaRPr kumimoji="0" sz="1400" b="0" i="0" u="none" strike="noStrike" kern="0" cap="none" spc="0" normalizeH="0" baseline="0" noProof="0">
                  <a:ln>
                    <a:noFill/>
                  </a:ln>
                  <a:solidFill>
                    <a:schemeClr val="bg1"/>
                  </a:solidFill>
                  <a:effectLst/>
                  <a:uLnTx/>
                  <a:uFillTx/>
                  <a:latin typeface="Arial"/>
                  <a:cs typeface="Arial"/>
                  <a:sym typeface="Arial"/>
                </a:endParaRPr>
              </a:p>
            </p:txBody>
          </p:sp>
        </p:grpSp>
        <p:grpSp>
          <p:nvGrpSpPr>
            <p:cNvPr id="227" name="Google Shape;227;p34"/>
            <p:cNvGrpSpPr/>
            <p:nvPr/>
          </p:nvGrpSpPr>
          <p:grpSpPr>
            <a:xfrm>
              <a:off x="1335019" y="1761071"/>
              <a:ext cx="4147351" cy="1314507"/>
              <a:chOff x="7425010" y="2677249"/>
              <a:chExt cx="3792391" cy="1314507"/>
            </a:xfrm>
            <a:grpFill/>
          </p:grpSpPr>
          <p:sp>
            <p:nvSpPr>
              <p:cNvPr id="228" name="Google Shape;228;p34"/>
              <p:cNvSpPr/>
              <p:nvPr/>
            </p:nvSpPr>
            <p:spPr>
              <a:xfrm>
                <a:off x="9010263" y="2677249"/>
                <a:ext cx="2207138" cy="936362"/>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29" name="Google Shape;229;p34"/>
              <p:cNvSpPr txBox="1"/>
              <p:nvPr/>
            </p:nvSpPr>
            <p:spPr>
              <a:xfrm>
                <a:off x="7425010" y="3055394"/>
                <a:ext cx="3510957" cy="936362"/>
              </a:xfrm>
              <a:prstGeom prst="rect">
                <a:avLst/>
              </a:prstGeom>
              <a:grp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Ensure consistency with national priorities, plans, GEF</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sp>
          <p:nvSpPr>
            <p:cNvPr id="230" name="Google Shape;230;p34"/>
            <p:cNvSpPr txBox="1"/>
            <p:nvPr/>
          </p:nvSpPr>
          <p:spPr>
            <a:xfrm>
              <a:off x="1319951" y="3073526"/>
              <a:ext cx="3928340" cy="936362"/>
            </a:xfrm>
            <a:prstGeom prst="rect">
              <a:avLst/>
            </a:prstGeom>
            <a:grp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Project design: technical expertise, baseline, safeguards, gender, budget, implementation arrangement</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231" name="Google Shape;231;p34"/>
            <p:cNvSpPr txBox="1"/>
            <p:nvPr/>
          </p:nvSpPr>
          <p:spPr>
            <a:xfrm>
              <a:off x="1304173" y="4110655"/>
              <a:ext cx="4169558" cy="936362"/>
            </a:xfrm>
            <a:prstGeom prst="rect">
              <a:avLst/>
            </a:prstGeom>
            <a:grp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Coordination with partners, consultation with potential beneficiaries</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232" name="Google Shape;232;p34"/>
            <p:cNvSpPr txBox="1"/>
            <p:nvPr/>
          </p:nvSpPr>
          <p:spPr>
            <a:xfrm>
              <a:off x="1322543" y="4956320"/>
              <a:ext cx="3807845" cy="801640"/>
            </a:xfrm>
            <a:prstGeom prst="rect">
              <a:avLst/>
            </a:prstGeom>
            <a:grp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Identify baseline and co-financing</a:t>
              </a:r>
              <a:endParaRPr kumimoji="0" sz="2000" b="0"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233" name="Google Shape;233;p34"/>
            <p:cNvSpPr txBox="1"/>
            <p:nvPr/>
          </p:nvSpPr>
          <p:spPr>
            <a:xfrm>
              <a:off x="1343666" y="1063681"/>
              <a:ext cx="3974766" cy="936362"/>
            </a:xfrm>
            <a:prstGeom prst="rect">
              <a:avLst/>
            </a:prstGeom>
            <a:grp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Political and institutional knowledge and relationships, important to include GEF Agency on political conversations</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234" name="Google Shape;234;p34"/>
          <p:cNvGrpSpPr/>
          <p:nvPr/>
        </p:nvGrpSpPr>
        <p:grpSpPr>
          <a:xfrm>
            <a:off x="5957511" y="1424600"/>
            <a:ext cx="5886297" cy="4862404"/>
            <a:chOff x="6029961" y="937915"/>
            <a:chExt cx="5886297" cy="4862404"/>
          </a:xfrm>
        </p:grpSpPr>
        <p:grpSp>
          <p:nvGrpSpPr>
            <p:cNvPr id="235" name="Google Shape;235;p34"/>
            <p:cNvGrpSpPr/>
            <p:nvPr/>
          </p:nvGrpSpPr>
          <p:grpSpPr>
            <a:xfrm>
              <a:off x="6029961" y="3777855"/>
              <a:ext cx="5242396" cy="1825827"/>
              <a:chOff x="5281536" y="73418"/>
              <a:chExt cx="5242396" cy="1825827"/>
            </a:xfrm>
          </p:grpSpPr>
          <p:sp>
            <p:nvSpPr>
              <p:cNvPr id="236" name="Google Shape;236;p34"/>
              <p:cNvSpPr/>
              <p:nvPr/>
            </p:nvSpPr>
            <p:spPr>
              <a:xfrm>
                <a:off x="5281536" y="962883"/>
                <a:ext cx="2207138" cy="93636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37" name="Google Shape;237;p34"/>
              <p:cNvSpPr txBox="1"/>
              <p:nvPr/>
            </p:nvSpPr>
            <p:spPr>
              <a:xfrm>
                <a:off x="6250788" y="73418"/>
                <a:ext cx="4273144" cy="936362"/>
              </a:xfrm>
              <a:prstGeom prst="rect">
                <a:avLst/>
              </a:prstGeom>
              <a:no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Manage relationship with GEF Sec, STAP, GEF Council, and GEF agencies</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238" name="Google Shape;238;p34"/>
            <p:cNvGrpSpPr/>
            <p:nvPr/>
          </p:nvGrpSpPr>
          <p:grpSpPr>
            <a:xfrm>
              <a:off x="7144680" y="937915"/>
              <a:ext cx="4771578" cy="1165721"/>
              <a:chOff x="6445823" y="733524"/>
              <a:chExt cx="4771578" cy="1165721"/>
            </a:xfrm>
          </p:grpSpPr>
          <p:sp>
            <p:nvSpPr>
              <p:cNvPr id="239" name="Google Shape;239;p34"/>
              <p:cNvSpPr/>
              <p:nvPr/>
            </p:nvSpPr>
            <p:spPr>
              <a:xfrm>
                <a:off x="9010263" y="962883"/>
                <a:ext cx="2207138" cy="93636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40" name="Google Shape;240;p34"/>
              <p:cNvSpPr txBox="1"/>
              <p:nvPr/>
            </p:nvSpPr>
            <p:spPr>
              <a:xfrm>
                <a:off x="6445823" y="733524"/>
                <a:ext cx="4286709" cy="936362"/>
              </a:xfrm>
              <a:prstGeom prst="rect">
                <a:avLst/>
              </a:prstGeom>
              <a:no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Guide </a:t>
                </a:r>
                <a:r>
                  <a:rPr kumimoji="0" lang="en-US" sz="2000" b="0" i="0" u="none" strike="noStrike" kern="0" cap="none" spc="0" normalizeH="0" baseline="0" noProof="0" dirty="0" err="1">
                    <a:ln>
                      <a:noFill/>
                    </a:ln>
                    <a:solidFill>
                      <a:schemeClr val="bg1"/>
                    </a:solidFill>
                    <a:effectLst/>
                    <a:uLnTx/>
                    <a:uFillTx/>
                    <a:latin typeface="Arial"/>
                    <a:ea typeface="Arial"/>
                    <a:cs typeface="Arial"/>
                    <a:sym typeface="Arial"/>
                  </a:rPr>
                  <a:t>ProDoc</a:t>
                </a: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 development - GEF process, standards, policy and eligibility; strategic; financial</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241" name="Google Shape;241;p34"/>
            <p:cNvGrpSpPr/>
            <p:nvPr/>
          </p:nvGrpSpPr>
          <p:grpSpPr>
            <a:xfrm>
              <a:off x="7098157" y="2308489"/>
              <a:ext cx="4449243" cy="2249426"/>
              <a:chOff x="-689297" y="1364185"/>
              <a:chExt cx="4449243" cy="2249426"/>
            </a:xfrm>
          </p:grpSpPr>
          <p:sp>
            <p:nvSpPr>
              <p:cNvPr id="242" name="Google Shape;242;p34"/>
              <p:cNvSpPr/>
              <p:nvPr/>
            </p:nvSpPr>
            <p:spPr>
              <a:xfrm>
                <a:off x="1552808" y="2677249"/>
                <a:ext cx="2207138" cy="93636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43" name="Google Shape;243;p34"/>
              <p:cNvSpPr txBox="1"/>
              <p:nvPr/>
            </p:nvSpPr>
            <p:spPr>
              <a:xfrm>
                <a:off x="-689297" y="1364185"/>
                <a:ext cx="4342201" cy="936362"/>
              </a:xfrm>
              <a:prstGeom prst="rect">
                <a:avLst/>
              </a:prstGeom>
              <a:no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Ensures alignment with GEF priorities</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244" name="Google Shape;244;p34"/>
            <p:cNvGrpSpPr/>
            <p:nvPr/>
          </p:nvGrpSpPr>
          <p:grpSpPr>
            <a:xfrm>
              <a:off x="7107646" y="1695978"/>
              <a:ext cx="4482504" cy="1727967"/>
              <a:chOff x="3006170" y="1885644"/>
              <a:chExt cx="4482504" cy="1727967"/>
            </a:xfrm>
          </p:grpSpPr>
          <p:sp>
            <p:nvSpPr>
              <p:cNvPr id="245" name="Google Shape;245;p34"/>
              <p:cNvSpPr/>
              <p:nvPr/>
            </p:nvSpPr>
            <p:spPr>
              <a:xfrm>
                <a:off x="5281536" y="2677249"/>
                <a:ext cx="2207138" cy="93636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46" name="Google Shape;246;p34"/>
              <p:cNvSpPr txBox="1"/>
              <p:nvPr/>
            </p:nvSpPr>
            <p:spPr>
              <a:xfrm>
                <a:off x="3006170" y="1885644"/>
                <a:ext cx="4332712" cy="936362"/>
              </a:xfrm>
              <a:prstGeom prst="rect">
                <a:avLst/>
              </a:prstGeom>
              <a:no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Assess EA capacities for successful project delivery</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247" name="Google Shape;247;p34"/>
            <p:cNvGrpSpPr/>
            <p:nvPr/>
          </p:nvGrpSpPr>
          <p:grpSpPr>
            <a:xfrm>
              <a:off x="7107646" y="4726885"/>
              <a:ext cx="4507818" cy="1073434"/>
              <a:chOff x="6709583" y="2540177"/>
              <a:chExt cx="4507818" cy="1073434"/>
            </a:xfrm>
          </p:grpSpPr>
          <p:sp>
            <p:nvSpPr>
              <p:cNvPr id="248" name="Google Shape;248;p34"/>
              <p:cNvSpPr/>
              <p:nvPr/>
            </p:nvSpPr>
            <p:spPr>
              <a:xfrm>
                <a:off x="9010263" y="2677249"/>
                <a:ext cx="2207138" cy="93636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49" name="Google Shape;249;p34"/>
              <p:cNvSpPr txBox="1"/>
              <p:nvPr/>
            </p:nvSpPr>
            <p:spPr>
              <a:xfrm>
                <a:off x="6709583" y="2540177"/>
                <a:ext cx="4275165" cy="936362"/>
              </a:xfrm>
              <a:prstGeom prst="rect">
                <a:avLst/>
              </a:prstGeom>
              <a:no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Internal review and facilitate GEF Secretariat review. Final approvals</a:t>
                </a:r>
              </a:p>
            </p:txBody>
          </p:sp>
        </p:grpSp>
        <p:sp>
          <p:nvSpPr>
            <p:cNvPr id="250" name="Google Shape;250;p34"/>
            <p:cNvSpPr txBox="1"/>
            <p:nvPr/>
          </p:nvSpPr>
          <p:spPr>
            <a:xfrm>
              <a:off x="7069345" y="2908803"/>
              <a:ext cx="4273144" cy="936362"/>
            </a:xfrm>
            <a:prstGeom prst="rect">
              <a:avLst/>
            </a:prstGeom>
            <a:noFill/>
            <a:ln>
              <a:noFill/>
            </a:ln>
          </p:spPr>
          <p:txBody>
            <a:bodyPr spcFirstLastPara="1" wrap="square" lIns="0" tIns="0" rIns="0" bIns="0" anchor="ctr" anchorCtr="0">
              <a:noAutofit/>
            </a:bodyPr>
            <a:lstStyle/>
            <a:p>
              <a:pPr marL="342900" marR="0" lvl="0" indent="-342900" algn="l" defTabSz="914400" rtl="0" eaLnBrk="1" fontAlgn="auto" latinLnBrk="0" hangingPunct="1">
                <a:lnSpc>
                  <a:spcPct val="90000"/>
                </a:lnSpc>
                <a:spcBef>
                  <a:spcPts val="0"/>
                </a:spcBef>
                <a:spcAft>
                  <a:spcPts val="0"/>
                </a:spcAft>
                <a:buClr>
                  <a:srgbClr val="E7E6E6"/>
                </a:buClr>
                <a:buSzPts val="2000"/>
                <a:buFont typeface="Arial"/>
                <a:buChar char="•"/>
                <a:tabLst/>
                <a:defRPr/>
              </a:pPr>
              <a:r>
                <a:rPr kumimoji="0" lang="en-US" sz="2000" b="0" i="0" u="none" strike="noStrike" kern="0" cap="none" spc="0" normalizeH="0" baseline="0" noProof="0" dirty="0">
                  <a:ln>
                    <a:noFill/>
                  </a:ln>
                  <a:solidFill>
                    <a:schemeClr val="bg1"/>
                  </a:solidFill>
                  <a:effectLst/>
                  <a:uLnTx/>
                  <a:uFillTx/>
                  <a:latin typeface="Arial"/>
                  <a:ea typeface="Arial"/>
                  <a:cs typeface="Arial"/>
                  <a:sym typeface="Arial"/>
                </a:rPr>
                <a:t>Check project meets/complies with policy</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grpSp>
      <p:sp>
        <p:nvSpPr>
          <p:cNvPr id="251" name="Google Shape;251;p34"/>
          <p:cNvSpPr txBox="1"/>
          <p:nvPr/>
        </p:nvSpPr>
        <p:spPr>
          <a:xfrm>
            <a:off x="0" y="237469"/>
            <a:ext cx="12192000" cy="729520"/>
          </a:xfrm>
          <a:prstGeom prst="rect">
            <a:avLst/>
          </a:prstGeom>
          <a:solidFill>
            <a:srgbClr val="000000">
              <a:alpha val="58039"/>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267"/>
              <a:buFont typeface="Arial"/>
              <a:buNone/>
              <a:tabLst/>
              <a:defRPr/>
            </a:pPr>
            <a:r>
              <a:rPr kumimoji="0" lang="en-US" sz="3600" b="0" i="0" u="none" strike="noStrike" kern="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Roles in Project Development</a:t>
            </a:r>
            <a:endParaRPr kumimoji="0" sz="3600" b="0"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4829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0514-836D-4604-A2E2-8243F30E9363}"/>
              </a:ext>
            </a:extLst>
          </p:cNvPr>
          <p:cNvSpPr>
            <a:spLocks noGrp="1"/>
          </p:cNvSpPr>
          <p:nvPr>
            <p:ph type="ctrTitle"/>
          </p:nvPr>
        </p:nvSpPr>
        <p:spPr>
          <a:xfrm>
            <a:off x="0" y="595734"/>
            <a:ext cx="12192000" cy="680551"/>
          </a:xfrm>
        </p:spPr>
        <p:txBody>
          <a:bodyPr/>
          <a:lstStyle/>
          <a:p>
            <a:r>
              <a:rPr lang="en-US" dirty="0">
                <a:latin typeface="Arial" panose="020B0604020202020204" pitchFamily="34" charset="0"/>
                <a:cs typeface="Arial" panose="020B0604020202020204" pitchFamily="34" charset="0"/>
              </a:rPr>
              <a:t>WWF GEF Agency Team</a:t>
            </a:r>
          </a:p>
        </p:txBody>
      </p:sp>
      <p:sp>
        <p:nvSpPr>
          <p:cNvPr id="4" name="Text Placeholder 1">
            <a:extLst>
              <a:ext uri="{FF2B5EF4-FFF2-40B4-BE49-F238E27FC236}">
                <a16:creationId xmlns:a16="http://schemas.microsoft.com/office/drawing/2014/main" id="{C93558C0-8BFF-4935-A3B2-F7A739119797}"/>
              </a:ext>
            </a:extLst>
          </p:cNvPr>
          <p:cNvSpPr txBox="1">
            <a:spLocks/>
          </p:cNvSpPr>
          <p:nvPr/>
        </p:nvSpPr>
        <p:spPr>
          <a:xfrm>
            <a:off x="818148" y="2044005"/>
            <a:ext cx="5117431" cy="3508653"/>
          </a:xfrm>
          <a:prstGeom prst="rect">
            <a:avLst/>
          </a:prstGeom>
          <a:solidFill>
            <a:schemeClr val="tx1">
              <a:alpha val="56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Agency</a:t>
            </a:r>
          </a:p>
          <a:p>
            <a:pPr marL="342900" indent="-342900" algn="l">
              <a:buFont typeface="Arial" panose="020B0604020202020204" pitchFamily="34" charset="0"/>
              <a:buChar char="•"/>
            </a:pPr>
            <a:r>
              <a:rPr lang="en-US" sz="2400" dirty="0"/>
              <a:t>Senior Director: </a:t>
            </a:r>
            <a:r>
              <a:rPr lang="en-US" sz="2400" b="1" dirty="0"/>
              <a:t>Herve LeFeuvre</a:t>
            </a:r>
          </a:p>
          <a:p>
            <a:pPr marL="342900" indent="-342900" algn="l">
              <a:buFont typeface="Arial" panose="020B0604020202020204" pitchFamily="34" charset="0"/>
              <a:buChar char="•"/>
            </a:pPr>
            <a:r>
              <a:rPr lang="en-US" sz="2400" dirty="0"/>
              <a:t>Director: </a:t>
            </a:r>
            <a:r>
              <a:rPr lang="en-US" sz="2400" b="1" dirty="0"/>
              <a:t>Renae Stenhouse</a:t>
            </a:r>
          </a:p>
          <a:p>
            <a:pPr marL="342900" indent="-342900" algn="l">
              <a:buFont typeface="Arial" panose="020B0604020202020204" pitchFamily="34" charset="0"/>
              <a:buChar char="•"/>
            </a:pPr>
            <a:r>
              <a:rPr lang="en-US" sz="2400" dirty="0"/>
              <a:t>Senior Program Officer: </a:t>
            </a:r>
            <a:r>
              <a:rPr lang="en-US" sz="2400" b="1" dirty="0"/>
              <a:t>Isabel Filiberto, Heike Lingertat, Rachel Kaplan, </a:t>
            </a:r>
          </a:p>
          <a:p>
            <a:pPr marL="342900" indent="-342900" algn="l">
              <a:buFont typeface="Arial" panose="020B0604020202020204" pitchFamily="34" charset="0"/>
              <a:buChar char="•"/>
            </a:pPr>
            <a:r>
              <a:rPr lang="en-US" sz="2400" dirty="0"/>
              <a:t>Program Officers: </a:t>
            </a:r>
            <a:r>
              <a:rPr lang="en-US" sz="2400" b="1" dirty="0"/>
              <a:t>Astrid Breuer, Jacquelyn Trudeau</a:t>
            </a:r>
          </a:p>
          <a:p>
            <a:pPr marL="342900" indent="-342900" algn="l">
              <a:buFont typeface="Arial" panose="020B0604020202020204" pitchFamily="34" charset="0"/>
              <a:buChar char="•"/>
            </a:pPr>
            <a:endParaRPr lang="en-US" sz="2400" dirty="0"/>
          </a:p>
        </p:txBody>
      </p:sp>
      <p:sp>
        <p:nvSpPr>
          <p:cNvPr id="11" name="Text Placeholder 1">
            <a:extLst>
              <a:ext uri="{FF2B5EF4-FFF2-40B4-BE49-F238E27FC236}">
                <a16:creationId xmlns:a16="http://schemas.microsoft.com/office/drawing/2014/main" id="{F79453A3-8951-43F9-ABCC-5B8509151DDE}"/>
              </a:ext>
            </a:extLst>
          </p:cNvPr>
          <p:cNvSpPr txBox="1">
            <a:spLocks/>
          </p:cNvSpPr>
          <p:nvPr/>
        </p:nvSpPr>
        <p:spPr>
          <a:xfrm>
            <a:off x="5935579" y="2044005"/>
            <a:ext cx="5646821" cy="3508653"/>
          </a:xfrm>
          <a:prstGeom prst="rect">
            <a:avLst/>
          </a:prstGeom>
          <a:solidFill>
            <a:schemeClr val="tx1">
              <a:alpha val="56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Support</a:t>
            </a:r>
          </a:p>
          <a:p>
            <a:pPr marL="342900" indent="-342900" algn="l">
              <a:buFont typeface="Arial" panose="020B0604020202020204" pitchFamily="34" charset="0"/>
              <a:buChar char="•"/>
            </a:pPr>
            <a:r>
              <a:rPr lang="en-US" sz="2400" dirty="0"/>
              <a:t>Safeguards: </a:t>
            </a:r>
            <a:r>
              <a:rPr lang="en-US" sz="2400" b="1" dirty="0"/>
              <a:t>Erika Drazen</a:t>
            </a:r>
          </a:p>
          <a:p>
            <a:pPr marL="342900" indent="-342900" algn="l">
              <a:buFont typeface="Arial" panose="020B0604020202020204" pitchFamily="34" charset="0"/>
              <a:buChar char="•"/>
            </a:pPr>
            <a:r>
              <a:rPr lang="en-US" sz="2400" dirty="0"/>
              <a:t>Gender: </a:t>
            </a:r>
            <a:r>
              <a:rPr lang="en-US" sz="2400" b="1" dirty="0"/>
              <a:t>Nathalie Simoneau</a:t>
            </a:r>
          </a:p>
          <a:p>
            <a:pPr marL="342900" indent="-342900" algn="l">
              <a:buFont typeface="Arial" panose="020B0604020202020204" pitchFamily="34" charset="0"/>
              <a:buChar char="•"/>
            </a:pPr>
            <a:r>
              <a:rPr lang="en-US" sz="2400" dirty="0"/>
              <a:t>M&amp;E: </a:t>
            </a:r>
            <a:r>
              <a:rPr lang="en-US" sz="2400" b="1" dirty="0"/>
              <a:t>Amelia Kissick</a:t>
            </a:r>
          </a:p>
          <a:p>
            <a:pPr marL="342900" indent="-342900" algn="l">
              <a:buFont typeface="Arial" panose="020B0604020202020204" pitchFamily="34" charset="0"/>
              <a:buChar char="•"/>
            </a:pPr>
            <a:r>
              <a:rPr lang="en-US" sz="2400" dirty="0"/>
              <a:t>Financial Operations: </a:t>
            </a:r>
            <a:r>
              <a:rPr lang="en-US" sz="2400" b="1" dirty="0"/>
              <a:t>Tracey Smith</a:t>
            </a:r>
          </a:p>
          <a:p>
            <a:pPr marL="342900" indent="-342900" algn="l">
              <a:buFont typeface="Arial" panose="020B0604020202020204" pitchFamily="34" charset="0"/>
              <a:buChar char="•"/>
            </a:pPr>
            <a:endParaRPr lang="en-US" sz="2400" dirty="0"/>
          </a:p>
          <a:p>
            <a:r>
              <a:rPr lang="en-US" sz="2400" b="1" dirty="0"/>
              <a:t>Regional Support and Coordination</a:t>
            </a:r>
          </a:p>
          <a:p>
            <a:pPr marL="342900" indent="-342900" algn="l">
              <a:buFont typeface="Arial" panose="020B0604020202020204" pitchFamily="34" charset="0"/>
              <a:buChar char="•"/>
            </a:pPr>
            <a:r>
              <a:rPr lang="it-IT" sz="2400" dirty="0"/>
              <a:t>Africa: </a:t>
            </a:r>
            <a:r>
              <a:rPr lang="it-IT" sz="2400" b="1" dirty="0"/>
              <a:t>Peter Scheren</a:t>
            </a:r>
          </a:p>
          <a:p>
            <a:pPr algn="l"/>
            <a:endParaRPr lang="en-US" sz="2400" dirty="0"/>
          </a:p>
        </p:txBody>
      </p:sp>
    </p:spTree>
    <p:extLst>
      <p:ext uri="{BB962C8B-B14F-4D97-AF65-F5344CB8AC3E}">
        <p14:creationId xmlns:p14="http://schemas.microsoft.com/office/powerpoint/2010/main" val="522042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0F92-141A-4648-ACF8-929B0890599F}"/>
              </a:ext>
            </a:extLst>
          </p:cNvPr>
          <p:cNvSpPr>
            <a:spLocks noGrp="1"/>
          </p:cNvSpPr>
          <p:nvPr>
            <p:ph type="ctrTitle"/>
          </p:nvPr>
        </p:nvSpPr>
        <p:spPr>
          <a:xfrm>
            <a:off x="0" y="181540"/>
            <a:ext cx="12192000" cy="634239"/>
          </a:xfrm>
        </p:spPr>
        <p:txBody>
          <a:bodyPr/>
          <a:lstStyle/>
          <a:p>
            <a:r>
              <a:rPr lang="en-US" dirty="0"/>
              <a:t>PPG Template</a:t>
            </a:r>
          </a:p>
        </p:txBody>
      </p:sp>
      <p:sp>
        <p:nvSpPr>
          <p:cNvPr id="4" name="Content Placeholder 2">
            <a:extLst>
              <a:ext uri="{FF2B5EF4-FFF2-40B4-BE49-F238E27FC236}">
                <a16:creationId xmlns:a16="http://schemas.microsoft.com/office/drawing/2014/main" id="{1033A5C9-2D48-4823-B3EB-5E944BCB65EA}"/>
              </a:ext>
            </a:extLst>
          </p:cNvPr>
          <p:cNvSpPr txBox="1">
            <a:spLocks/>
          </p:cNvSpPr>
          <p:nvPr/>
        </p:nvSpPr>
        <p:spPr>
          <a:xfrm>
            <a:off x="1568183" y="1795154"/>
            <a:ext cx="9633995" cy="4298881"/>
          </a:xfrm>
          <a:prstGeom prst="rect">
            <a:avLst/>
          </a:prstGeom>
        </p:spPr>
        <p:txBody>
          <a:bodyPr>
            <a:normAutofit/>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chemeClr val="accent4"/>
                </a:solidFill>
              </a:rPr>
              <a:t>TBD</a:t>
            </a:r>
            <a:endParaRPr lang="en-US" sz="1800" dirty="0">
              <a:solidFill>
                <a:schemeClr val="bg1"/>
              </a:solidFill>
            </a:endParaRPr>
          </a:p>
          <a:p>
            <a:endParaRPr lang="en-US" sz="2400" dirty="0">
              <a:solidFill>
                <a:schemeClr val="bg1"/>
              </a:solidFill>
            </a:endParaRPr>
          </a:p>
          <a:p>
            <a:endParaRPr lang="en-US" dirty="0"/>
          </a:p>
        </p:txBody>
      </p:sp>
      <p:pic>
        <p:nvPicPr>
          <p:cNvPr id="7" name="Picture 6">
            <a:extLst>
              <a:ext uri="{FF2B5EF4-FFF2-40B4-BE49-F238E27FC236}">
                <a16:creationId xmlns:a16="http://schemas.microsoft.com/office/drawing/2014/main" id="{2B8A6A9D-93D6-4A58-B92B-E091D88BDA77}"/>
              </a:ext>
            </a:extLst>
          </p:cNvPr>
          <p:cNvPicPr>
            <a:picLocks noChangeAspect="1"/>
          </p:cNvPicPr>
          <p:nvPr/>
        </p:nvPicPr>
        <p:blipFill>
          <a:blip r:embed="rId3"/>
          <a:stretch>
            <a:fillRect/>
          </a:stretch>
        </p:blipFill>
        <p:spPr>
          <a:xfrm>
            <a:off x="989822" y="815779"/>
            <a:ext cx="10635456" cy="5719316"/>
          </a:xfrm>
          <a:prstGeom prst="rect">
            <a:avLst/>
          </a:prstGeom>
        </p:spPr>
      </p:pic>
    </p:spTree>
    <p:extLst>
      <p:ext uri="{BB962C8B-B14F-4D97-AF65-F5344CB8AC3E}">
        <p14:creationId xmlns:p14="http://schemas.microsoft.com/office/powerpoint/2010/main" val="337831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3983" y="2838069"/>
            <a:ext cx="12188017" cy="1181862"/>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400" dirty="0">
                <a:solidFill>
                  <a:schemeClr val="accent4"/>
                </a:solidFill>
                <a:latin typeface="Arial" charset="0"/>
                <a:cs typeface="Arial" charset="0"/>
              </a:rPr>
              <a:t>Project Development Kickoff and Training </a:t>
            </a:r>
          </a:p>
          <a:p>
            <a:pPr lvl="0"/>
            <a:r>
              <a:rPr lang="en-US" sz="2800" dirty="0">
                <a:solidFill>
                  <a:sysClr val="window" lastClr="FFFFFF"/>
                </a:solidFill>
                <a:cs typeface="Calibri" panose="020F0502020204030204" pitchFamily="34" charset="0"/>
              </a:rPr>
              <a:t>WWF GEF Agency, 2020</a:t>
            </a:r>
          </a:p>
        </p:txBody>
      </p:sp>
    </p:spTree>
    <p:extLst>
      <p:ext uri="{BB962C8B-B14F-4D97-AF65-F5344CB8AC3E}">
        <p14:creationId xmlns:p14="http://schemas.microsoft.com/office/powerpoint/2010/main" val="3959065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1" y="2164645"/>
            <a:ext cx="12188017" cy="1181862"/>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400" dirty="0">
                <a:solidFill>
                  <a:schemeClr val="accent4"/>
                </a:solidFill>
                <a:latin typeface="Arial" charset="0"/>
                <a:cs typeface="Arial" charset="0"/>
              </a:rPr>
              <a:t>Strategy</a:t>
            </a:r>
          </a:p>
          <a:p>
            <a:pPr lvl="0"/>
            <a:r>
              <a:rPr lang="en-US" sz="2800" dirty="0">
                <a:solidFill>
                  <a:sysClr val="window" lastClr="FFFFFF"/>
                </a:solidFill>
                <a:cs typeface="Calibri" panose="020F0502020204030204" pitchFamily="34" charset="0"/>
              </a:rPr>
              <a:t>Designing a GEF Project Strategy</a:t>
            </a:r>
          </a:p>
        </p:txBody>
      </p:sp>
    </p:spTree>
    <p:extLst>
      <p:ext uri="{BB962C8B-B14F-4D97-AF65-F5344CB8AC3E}">
        <p14:creationId xmlns:p14="http://schemas.microsoft.com/office/powerpoint/2010/main" val="2538951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descr="A person holding a fish in the water&#10;&#10;Description automatically generated">
            <a:extLst>
              <a:ext uri="{FF2B5EF4-FFF2-40B4-BE49-F238E27FC236}">
                <a16:creationId xmlns:a16="http://schemas.microsoft.com/office/drawing/2014/main" id="{05A2D0DD-D77D-451A-AA36-AD4108BB3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169" y="0"/>
            <a:ext cx="4581832" cy="6848775"/>
          </a:xfrm>
          <a:prstGeom prst="rect">
            <a:avLst/>
          </a:prstGeom>
        </p:spPr>
      </p:pic>
      <p:sp>
        <p:nvSpPr>
          <p:cNvPr id="3" name="Text Placeholder 2">
            <a:extLst>
              <a:ext uri="{FF2B5EF4-FFF2-40B4-BE49-F238E27FC236}">
                <a16:creationId xmlns:a16="http://schemas.microsoft.com/office/drawing/2014/main" id="{00A7F148-2E33-483D-A463-CF05A959E5AF}"/>
              </a:ext>
            </a:extLst>
          </p:cNvPr>
          <p:cNvSpPr>
            <a:spLocks noGrp="1"/>
          </p:cNvSpPr>
          <p:nvPr>
            <p:ph type="body" idx="1"/>
          </p:nvPr>
        </p:nvSpPr>
        <p:spPr>
          <a:xfrm>
            <a:off x="417900" y="1321908"/>
            <a:ext cx="7075539" cy="4351339"/>
          </a:xfrm>
        </p:spPr>
        <p:txBody>
          <a:bodyPr/>
          <a:lstStyle/>
          <a:p>
            <a:pPr marL="114298" indent="0">
              <a:buClr>
                <a:schemeClr val="bg1"/>
              </a:buClr>
              <a:buNone/>
            </a:pPr>
            <a:endParaRPr lang="en-US" sz="2000" dirty="0">
              <a:solidFill>
                <a:schemeClr val="bg1"/>
              </a:solidFill>
            </a:endParaRPr>
          </a:p>
          <a:p>
            <a:pPr>
              <a:buClr>
                <a:schemeClr val="bg1"/>
              </a:buClr>
            </a:pPr>
            <a:r>
              <a:rPr lang="en-US" sz="2000" dirty="0">
                <a:solidFill>
                  <a:schemeClr val="bg1"/>
                </a:solidFill>
              </a:rPr>
              <a:t>An </a:t>
            </a:r>
            <a:r>
              <a:rPr lang="en-US" sz="2000" b="1" dirty="0">
                <a:solidFill>
                  <a:schemeClr val="accent4"/>
                </a:solidFill>
              </a:rPr>
              <a:t>Outcome</a:t>
            </a:r>
            <a:r>
              <a:rPr lang="en-US" sz="2000" dirty="0">
                <a:solidFill>
                  <a:schemeClr val="bg1"/>
                </a:solidFill>
              </a:rPr>
              <a:t> is the medium-term effects achieved by an intervention’s outputs.</a:t>
            </a:r>
          </a:p>
          <a:p>
            <a:pPr>
              <a:buClr>
                <a:schemeClr val="bg1"/>
              </a:buClr>
            </a:pPr>
            <a:endParaRPr lang="en-US" sz="2000" dirty="0">
              <a:solidFill>
                <a:schemeClr val="bg1"/>
              </a:solidFill>
            </a:endParaRPr>
          </a:p>
          <a:p>
            <a:pPr>
              <a:buClr>
                <a:schemeClr val="bg1"/>
              </a:buClr>
            </a:pPr>
            <a:r>
              <a:rPr lang="en-US" sz="2000" dirty="0">
                <a:solidFill>
                  <a:schemeClr val="bg1"/>
                </a:solidFill>
              </a:rPr>
              <a:t>An </a:t>
            </a:r>
            <a:r>
              <a:rPr lang="en-US" sz="2000" b="1" dirty="0">
                <a:solidFill>
                  <a:schemeClr val="accent4"/>
                </a:solidFill>
              </a:rPr>
              <a:t>Output</a:t>
            </a:r>
            <a:r>
              <a:rPr lang="en-US" sz="2000" dirty="0">
                <a:solidFill>
                  <a:schemeClr val="bg1"/>
                </a:solidFill>
              </a:rPr>
              <a:t> is a tangible deliverable (e.g., workshop, report, etc.) and often leads to project outcomes/results.</a:t>
            </a:r>
          </a:p>
          <a:p>
            <a:pPr>
              <a:buClr>
                <a:schemeClr val="bg1"/>
              </a:buClr>
            </a:pPr>
            <a:endParaRPr lang="en-US" sz="2000" dirty="0">
              <a:solidFill>
                <a:schemeClr val="bg1"/>
              </a:solidFill>
            </a:endParaRPr>
          </a:p>
          <a:p>
            <a:pPr>
              <a:buClr>
                <a:schemeClr val="bg1"/>
              </a:buClr>
            </a:pPr>
            <a:r>
              <a:rPr lang="en-US" sz="2000" b="1" dirty="0">
                <a:solidFill>
                  <a:schemeClr val="accent4"/>
                </a:solidFill>
              </a:rPr>
              <a:t>Activities</a:t>
            </a:r>
            <a:r>
              <a:rPr lang="en-US" sz="2000" dirty="0">
                <a:solidFill>
                  <a:schemeClr val="accent4"/>
                </a:solidFill>
              </a:rPr>
              <a:t> </a:t>
            </a:r>
            <a:r>
              <a:rPr lang="en-US" sz="2000" dirty="0">
                <a:solidFill>
                  <a:schemeClr val="bg1"/>
                </a:solidFill>
              </a:rPr>
              <a:t>are the actions or tasks being undertaken by project staff or partners to achieve project outputs.</a:t>
            </a:r>
          </a:p>
          <a:p>
            <a:pPr lvl="2">
              <a:buClr>
                <a:schemeClr val="bg1"/>
              </a:buClr>
            </a:pPr>
            <a:r>
              <a:rPr lang="en-US" sz="1800" dirty="0">
                <a:solidFill>
                  <a:schemeClr val="bg1"/>
                </a:solidFill>
              </a:rPr>
              <a:t>What are we paying for?</a:t>
            </a:r>
          </a:p>
          <a:p>
            <a:pPr lvl="2">
              <a:buClr>
                <a:schemeClr val="bg1"/>
              </a:buClr>
            </a:pPr>
            <a:r>
              <a:rPr lang="en-US" sz="1800" dirty="0">
                <a:solidFill>
                  <a:schemeClr val="bg1"/>
                </a:solidFill>
              </a:rPr>
              <a:t>Who will do it?</a:t>
            </a:r>
          </a:p>
          <a:p>
            <a:pPr lvl="2">
              <a:buClr>
                <a:schemeClr val="bg1"/>
              </a:buClr>
            </a:pPr>
            <a:r>
              <a:rPr lang="en-US" sz="1800" dirty="0">
                <a:solidFill>
                  <a:schemeClr val="bg1"/>
                </a:solidFill>
              </a:rPr>
              <a:t>Will the series of activities deliver the output?</a:t>
            </a:r>
          </a:p>
          <a:p>
            <a:endParaRPr lang="en-US" sz="2400" dirty="0"/>
          </a:p>
        </p:txBody>
      </p:sp>
      <p:sp>
        <p:nvSpPr>
          <p:cNvPr id="4" name="Slide Number Placeholder 3">
            <a:extLst>
              <a:ext uri="{FF2B5EF4-FFF2-40B4-BE49-F238E27FC236}">
                <a16:creationId xmlns:a16="http://schemas.microsoft.com/office/drawing/2014/main" id="{29C0A8FC-315A-4C4E-B809-6D33655296AD}"/>
              </a:ext>
            </a:extLst>
          </p:cNvPr>
          <p:cNvSpPr>
            <a:spLocks noGrp="1"/>
          </p:cNvSpPr>
          <p:nvPr>
            <p:ph type="sldNum" idx="12"/>
          </p:nvPr>
        </p:nvSpPr>
        <p:spPr/>
        <p:txBody>
          <a:bodyPr/>
          <a:lstStyle/>
          <a:p>
            <a:r>
              <a:rPr lang="es-CR" dirty="0"/>
              <a:t>     </a:t>
            </a:r>
          </a:p>
        </p:txBody>
      </p:sp>
      <p:sp>
        <p:nvSpPr>
          <p:cNvPr id="8" name="Text Placeholder 2">
            <a:extLst>
              <a:ext uri="{FF2B5EF4-FFF2-40B4-BE49-F238E27FC236}">
                <a16:creationId xmlns:a16="http://schemas.microsoft.com/office/drawing/2014/main" id="{E608F38D-2601-4F37-9ABA-4EDDFDC4E1A2}"/>
              </a:ext>
            </a:extLst>
          </p:cNvPr>
          <p:cNvSpPr txBox="1">
            <a:spLocks/>
          </p:cNvSpPr>
          <p:nvPr/>
        </p:nvSpPr>
        <p:spPr>
          <a:xfrm>
            <a:off x="0" y="291622"/>
            <a:ext cx="12192000" cy="738664"/>
          </a:xfrm>
          <a:prstGeom prst="rect">
            <a:avLst/>
          </a:prstGeom>
          <a:solidFill>
            <a:srgbClr val="000000">
              <a:alpha val="47843"/>
            </a:srgbClr>
          </a:solidFill>
          <a:ln>
            <a:noFill/>
          </a:ln>
        </p:spPr>
        <p:txBody>
          <a:bodyPr spcFirstLastPara="1" wrap="square" lIns="91425" tIns="45700" rIns="91425" bIns="45700" anchor="ctr" anchorCtr="0">
            <a:noAutofit/>
          </a:bodyPr>
          <a:lstStyle>
            <a:defPPr>
              <a:defRPr lang="en-US"/>
            </a:defPPr>
            <a:lvl1pPr marL="0" lvl="0" indent="0" algn="r" defTabSz="914400" rtl="0" eaLnBrk="1" latinLnBrk="0" hangingPunct="1">
              <a:spcBef>
                <a:spcPts val="0"/>
              </a:spcBef>
              <a:buNone/>
              <a:defRPr sz="1800" kern="1200">
                <a:solidFill>
                  <a:schemeClr val="tx1"/>
                </a:solidFill>
                <a:latin typeface="+mn-lt"/>
                <a:ea typeface="+mn-ea"/>
                <a:cs typeface="+mn-cs"/>
              </a:defRPr>
            </a:lvl1pPr>
            <a:lvl2pPr marL="0" lvl="1" indent="0" algn="r" defTabSz="914400" rtl="0" eaLnBrk="1" latinLnBrk="0" hangingPunct="1">
              <a:spcBef>
                <a:spcPts val="0"/>
              </a:spcBef>
              <a:buNone/>
              <a:defRPr sz="1800" kern="1200">
                <a:solidFill>
                  <a:schemeClr val="tx1"/>
                </a:solidFill>
                <a:latin typeface="+mn-lt"/>
                <a:ea typeface="+mn-ea"/>
                <a:cs typeface="+mn-cs"/>
              </a:defRPr>
            </a:lvl2pPr>
            <a:lvl3pPr marL="0" lvl="2" indent="0" algn="r" defTabSz="914400" rtl="0" eaLnBrk="1" latinLnBrk="0" hangingPunct="1">
              <a:spcBef>
                <a:spcPts val="0"/>
              </a:spcBef>
              <a:buNone/>
              <a:defRPr sz="1800" kern="1200">
                <a:solidFill>
                  <a:schemeClr val="tx1"/>
                </a:solidFill>
                <a:latin typeface="+mn-lt"/>
                <a:ea typeface="+mn-ea"/>
                <a:cs typeface="+mn-cs"/>
              </a:defRPr>
            </a:lvl3pPr>
            <a:lvl4pPr marL="0" lvl="3" indent="0" algn="r" defTabSz="914400" rtl="0" eaLnBrk="1" latinLnBrk="0" hangingPunct="1">
              <a:spcBef>
                <a:spcPts val="0"/>
              </a:spcBef>
              <a:buNone/>
              <a:defRPr sz="1800" kern="1200">
                <a:solidFill>
                  <a:schemeClr val="tx1"/>
                </a:solidFill>
                <a:latin typeface="+mn-lt"/>
                <a:ea typeface="+mn-ea"/>
                <a:cs typeface="+mn-cs"/>
              </a:defRPr>
            </a:lvl4pPr>
            <a:lvl5pPr marL="0" lvl="4" indent="0" algn="r" defTabSz="914400" rtl="0" eaLnBrk="1" latinLnBrk="0" hangingPunct="1">
              <a:spcBef>
                <a:spcPts val="0"/>
              </a:spcBef>
              <a:buNone/>
              <a:defRPr sz="1800" kern="1200">
                <a:solidFill>
                  <a:schemeClr val="tx1"/>
                </a:solidFill>
                <a:latin typeface="+mn-lt"/>
                <a:ea typeface="+mn-ea"/>
                <a:cs typeface="+mn-cs"/>
              </a:defRPr>
            </a:lvl5pPr>
            <a:lvl6pPr marL="0" lvl="5" indent="0" algn="r" defTabSz="914400" rtl="0" eaLnBrk="1" latinLnBrk="0" hangingPunct="1">
              <a:spcBef>
                <a:spcPts val="0"/>
              </a:spcBef>
              <a:buNone/>
              <a:defRPr sz="1800" kern="1200">
                <a:solidFill>
                  <a:schemeClr val="tx1"/>
                </a:solidFill>
                <a:latin typeface="+mn-lt"/>
                <a:ea typeface="+mn-ea"/>
                <a:cs typeface="+mn-cs"/>
              </a:defRPr>
            </a:lvl6pPr>
            <a:lvl7pPr marL="0" lvl="6" indent="0" algn="r" defTabSz="914400" rtl="0" eaLnBrk="1" latinLnBrk="0" hangingPunct="1">
              <a:spcBef>
                <a:spcPts val="0"/>
              </a:spcBef>
              <a:buNone/>
              <a:defRPr sz="1800" kern="1200">
                <a:solidFill>
                  <a:schemeClr val="tx1"/>
                </a:solidFill>
                <a:latin typeface="+mn-lt"/>
                <a:ea typeface="+mn-ea"/>
                <a:cs typeface="+mn-cs"/>
              </a:defRPr>
            </a:lvl7pPr>
            <a:lvl8pPr marL="0" lvl="7" indent="0" algn="r" defTabSz="914400" rtl="0" eaLnBrk="1" latinLnBrk="0" hangingPunct="1">
              <a:spcBef>
                <a:spcPts val="0"/>
              </a:spcBef>
              <a:buNone/>
              <a:defRPr sz="1800" kern="1200">
                <a:solidFill>
                  <a:schemeClr val="tx1"/>
                </a:solidFill>
                <a:latin typeface="+mn-lt"/>
                <a:ea typeface="+mn-ea"/>
                <a:cs typeface="+mn-cs"/>
              </a:defRPr>
            </a:lvl8pPr>
            <a:lvl9pPr marL="0" lvl="8" indent="0" algn="r" defTabSz="914400" rtl="0" eaLnBrk="1" latinLnBrk="0" hangingPunct="1">
              <a:spcBef>
                <a:spcPts val="0"/>
              </a:spcBef>
              <a:buNone/>
              <a:defRPr sz="1800" kern="1200">
                <a:solidFill>
                  <a:schemeClr val="tx1"/>
                </a:solidFill>
                <a:latin typeface="+mn-lt"/>
                <a:ea typeface="+mn-ea"/>
                <a:cs typeface="+mn-cs"/>
              </a:defRPr>
            </a:lvl9pPr>
          </a:lstStyle>
          <a:p>
            <a:pPr algn="ctr"/>
            <a:r>
              <a:rPr lang="en-US" sz="4000" dirty="0">
                <a:solidFill>
                  <a:schemeClr val="bg1"/>
                </a:solidFill>
              </a:rPr>
              <a:t>Defining Activity Level Detail</a:t>
            </a:r>
          </a:p>
        </p:txBody>
      </p:sp>
    </p:spTree>
    <p:extLst>
      <p:ext uri="{BB962C8B-B14F-4D97-AF65-F5344CB8AC3E}">
        <p14:creationId xmlns:p14="http://schemas.microsoft.com/office/powerpoint/2010/main" val="3462876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B5A633-A0CB-4F3A-ADB1-27EE38131822}"/>
              </a:ext>
            </a:extLst>
          </p:cNvPr>
          <p:cNvSpPr/>
          <p:nvPr/>
        </p:nvSpPr>
        <p:spPr>
          <a:xfrm>
            <a:off x="0" y="5943600"/>
            <a:ext cx="12188017" cy="93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D538B09-2574-48D6-AD0B-65198442F8FC}"/>
              </a:ext>
            </a:extLst>
          </p:cNvPr>
          <p:cNvSpPr>
            <a:spLocks noGrp="1"/>
          </p:cNvSpPr>
          <p:nvPr>
            <p:ph sz="half" idx="4294967295"/>
          </p:nvPr>
        </p:nvSpPr>
        <p:spPr>
          <a:xfrm>
            <a:off x="279402" y="1895949"/>
            <a:ext cx="5664410" cy="3111500"/>
          </a:xfrm>
          <a:ln>
            <a:solidFill>
              <a:schemeClr val="accent1">
                <a:lumMod val="60000"/>
                <a:lumOff val="40000"/>
              </a:schemeClr>
            </a:solidFill>
          </a:ln>
        </p:spPr>
        <p:txBody>
          <a:bodyPr>
            <a:normAutofit fontScale="85000" lnSpcReduction="20000"/>
          </a:bodyPr>
          <a:lstStyle/>
          <a:p>
            <a:pPr marL="0" indent="0" algn="ctr">
              <a:buNone/>
            </a:pPr>
            <a:r>
              <a:rPr lang="en-US" sz="1900" b="1" dirty="0">
                <a:solidFill>
                  <a:schemeClr val="accent1">
                    <a:lumMod val="75000"/>
                  </a:schemeClr>
                </a:solidFill>
                <a:latin typeface="Arial" panose="020B0604020202020204" pitchFamily="34" charset="0"/>
                <a:cs typeface="Arial" panose="020B0604020202020204" pitchFamily="34" charset="0"/>
              </a:rPr>
              <a:t>Problem</a:t>
            </a:r>
            <a:r>
              <a:rPr lang="en-US" sz="1900" dirty="0">
                <a:solidFill>
                  <a:schemeClr val="accent1">
                    <a:lumMod val="75000"/>
                  </a:schemeClr>
                </a:solidFill>
                <a:latin typeface="Arial" panose="020B0604020202020204" pitchFamily="34" charset="0"/>
                <a:cs typeface="Arial" panose="020B0604020202020204" pitchFamily="34" charset="0"/>
              </a:rPr>
              <a:t>: Heike is hungry</a:t>
            </a:r>
          </a:p>
          <a:p>
            <a:pPr marL="0" indent="0">
              <a:buNone/>
            </a:pPr>
            <a:r>
              <a:rPr lang="en-US" sz="1900" dirty="0">
                <a:latin typeface="Arial" panose="020B0604020202020204" pitchFamily="34" charset="0"/>
                <a:cs typeface="Arial" panose="020B0604020202020204" pitchFamily="34" charset="0"/>
              </a:rPr>
              <a:t>An </a:t>
            </a:r>
            <a:r>
              <a:rPr lang="en-US" sz="1900" b="1" dirty="0">
                <a:latin typeface="Arial" panose="020B0604020202020204" pitchFamily="34" charset="0"/>
                <a:cs typeface="Arial" panose="020B0604020202020204" pitchFamily="34" charset="0"/>
              </a:rPr>
              <a:t>Outcome</a:t>
            </a:r>
            <a:r>
              <a:rPr lang="en-US" sz="1900" dirty="0">
                <a:latin typeface="Arial" panose="020B0604020202020204" pitchFamily="34" charset="0"/>
                <a:cs typeface="Arial" panose="020B0604020202020204" pitchFamily="34" charset="0"/>
              </a:rPr>
              <a:t> is the medium-term effect (</a:t>
            </a:r>
            <a:r>
              <a:rPr lang="en-US" sz="1900" dirty="0">
                <a:solidFill>
                  <a:schemeClr val="accent1">
                    <a:lumMod val="75000"/>
                  </a:schemeClr>
                </a:solidFill>
                <a:latin typeface="Arial" panose="020B0604020202020204" pitchFamily="34" charset="0"/>
                <a:cs typeface="Arial" panose="020B0604020202020204" pitchFamily="34" charset="0"/>
              </a:rPr>
              <a:t>e.g. alleviating hunger</a:t>
            </a:r>
            <a:r>
              <a:rPr lang="en-US" sz="1900" dirty="0">
                <a:latin typeface="Arial" panose="020B0604020202020204" pitchFamily="34" charset="0"/>
                <a:cs typeface="Arial" panose="020B0604020202020204" pitchFamily="34" charset="0"/>
              </a:rPr>
              <a:t>)</a:t>
            </a:r>
          </a:p>
          <a:p>
            <a:pPr marL="0" indent="0">
              <a:buNone/>
            </a:pPr>
            <a:endParaRPr lang="en-US" sz="1900" dirty="0">
              <a:latin typeface="Arial" panose="020B0604020202020204" pitchFamily="34" charset="0"/>
              <a:cs typeface="Arial" panose="020B0604020202020204" pitchFamily="34" charset="0"/>
            </a:endParaRPr>
          </a:p>
          <a:p>
            <a:pPr marL="475488" lvl="2" indent="0">
              <a:buNone/>
            </a:pPr>
            <a:r>
              <a:rPr lang="en-US" sz="1900" dirty="0">
                <a:latin typeface="Arial" panose="020B0604020202020204" pitchFamily="34" charset="0"/>
                <a:cs typeface="Arial" panose="020B0604020202020204" pitchFamily="34" charset="0"/>
              </a:rPr>
              <a:t>An </a:t>
            </a:r>
            <a:r>
              <a:rPr lang="en-US" sz="1900" b="1" dirty="0">
                <a:latin typeface="Arial" panose="020B0604020202020204" pitchFamily="34" charset="0"/>
                <a:cs typeface="Arial" panose="020B0604020202020204" pitchFamily="34" charset="0"/>
              </a:rPr>
              <a:t>Output</a:t>
            </a:r>
            <a:r>
              <a:rPr lang="en-US" sz="1900" dirty="0">
                <a:latin typeface="Arial" panose="020B0604020202020204" pitchFamily="34" charset="0"/>
                <a:cs typeface="Arial" panose="020B0604020202020204" pitchFamily="34" charset="0"/>
              </a:rPr>
              <a:t> is the first level of result within the project. An output should be the tangible deliverable to achieve the outcome (</a:t>
            </a:r>
            <a:r>
              <a:rPr lang="en-US" sz="1900" dirty="0">
                <a:solidFill>
                  <a:schemeClr val="accent1">
                    <a:lumMod val="75000"/>
                  </a:schemeClr>
                </a:solidFill>
                <a:latin typeface="Arial" panose="020B0604020202020204" pitchFamily="34" charset="0"/>
                <a:cs typeface="Arial" panose="020B0604020202020204" pitchFamily="34" charset="0"/>
              </a:rPr>
              <a:t>e.g. Mars bar</a:t>
            </a:r>
            <a:r>
              <a:rPr lang="en-US" sz="1900" dirty="0">
                <a:latin typeface="Arial" panose="020B0604020202020204" pitchFamily="34" charset="0"/>
                <a:cs typeface="Arial" panose="020B0604020202020204" pitchFamily="34" charset="0"/>
              </a:rPr>
              <a:t>)</a:t>
            </a:r>
          </a:p>
          <a:p>
            <a:pPr marL="475488" lvl="2" indent="0">
              <a:buNone/>
            </a:pPr>
            <a:endParaRPr lang="en-US" sz="1900" dirty="0">
              <a:latin typeface="Arial" panose="020B0604020202020204" pitchFamily="34" charset="0"/>
              <a:cs typeface="Arial" panose="020B0604020202020204" pitchFamily="34" charset="0"/>
            </a:endParaRPr>
          </a:p>
          <a:p>
            <a:pPr marL="1008560" lvl="5" indent="0">
              <a:buNone/>
            </a:pPr>
            <a:r>
              <a:rPr lang="en-US" sz="1900" b="1" dirty="0">
                <a:latin typeface="Arial" panose="020B0604020202020204" pitchFamily="34" charset="0"/>
                <a:cs typeface="Arial" panose="020B0604020202020204" pitchFamily="34" charset="0"/>
              </a:rPr>
              <a:t>Activities</a:t>
            </a:r>
            <a:r>
              <a:rPr lang="en-US" sz="1900" dirty="0">
                <a:latin typeface="Arial" panose="020B0604020202020204" pitchFamily="34" charset="0"/>
                <a:cs typeface="Arial" panose="020B0604020202020204" pitchFamily="34" charset="0"/>
              </a:rPr>
              <a:t> are the actions or tasks being undertaken by project staff or partners, and are associated with delivering project outputs (</a:t>
            </a:r>
            <a:r>
              <a:rPr lang="en-US" sz="1900" dirty="0">
                <a:solidFill>
                  <a:schemeClr val="accent1">
                    <a:lumMod val="75000"/>
                  </a:schemeClr>
                </a:solidFill>
                <a:latin typeface="Arial" panose="020B0604020202020204" pitchFamily="34" charset="0"/>
                <a:cs typeface="Arial" panose="020B0604020202020204" pitchFamily="34" charset="0"/>
              </a:rPr>
              <a:t>e.g. walking to the store, purchasing Mars bar, unwrapping Mars bar, eating Mars bar</a:t>
            </a:r>
            <a:r>
              <a:rPr lang="en-US" sz="1900" dirty="0">
                <a:latin typeface="Arial" panose="020B0604020202020204" pitchFamily="34" charset="0"/>
                <a:cs typeface="Arial" panose="020B0604020202020204" pitchFamily="34" charset="0"/>
              </a:rPr>
              <a:t>). </a:t>
            </a:r>
          </a:p>
          <a:p>
            <a:pPr>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graphicFrame>
        <p:nvGraphicFramePr>
          <p:cNvPr id="11" name="Content Placeholder 10">
            <a:extLst>
              <a:ext uri="{FF2B5EF4-FFF2-40B4-BE49-F238E27FC236}">
                <a16:creationId xmlns:a16="http://schemas.microsoft.com/office/drawing/2014/main" id="{0B1401A5-9D46-446E-A477-3E9E19950A72}"/>
              </a:ext>
            </a:extLst>
          </p:cNvPr>
          <p:cNvGraphicFramePr>
            <a:graphicFrameLocks noGrp="1"/>
          </p:cNvGraphicFramePr>
          <p:nvPr>
            <p:ph sz="half" idx="4294967295"/>
            <p:extLst>
              <p:ext uri="{D42A27DB-BD31-4B8C-83A1-F6EECF244321}">
                <p14:modId xmlns:p14="http://schemas.microsoft.com/office/powerpoint/2010/main" val="256546291"/>
              </p:ext>
            </p:extLst>
          </p:nvPr>
        </p:nvGraphicFramePr>
        <p:xfrm>
          <a:off x="6339816" y="1800705"/>
          <a:ext cx="5288892" cy="4861560"/>
        </p:xfrm>
        <a:graphic>
          <a:graphicData uri="http://schemas.openxmlformats.org/drawingml/2006/table">
            <a:tbl>
              <a:tblPr firstRow="1" firstCol="1" lastRow="1" lastCol="1" bandRow="1" bandCol="1">
                <a:tableStyleId>{B301B821-A1FF-4177-AEE7-76D212191A09}</a:tableStyleId>
              </a:tblPr>
              <a:tblGrid>
                <a:gridCol w="1757686">
                  <a:extLst>
                    <a:ext uri="{9D8B030D-6E8A-4147-A177-3AD203B41FA5}">
                      <a16:colId xmlns:a16="http://schemas.microsoft.com/office/drawing/2014/main" val="3304790399"/>
                    </a:ext>
                  </a:extLst>
                </a:gridCol>
                <a:gridCol w="1448023">
                  <a:extLst>
                    <a:ext uri="{9D8B030D-6E8A-4147-A177-3AD203B41FA5}">
                      <a16:colId xmlns:a16="http://schemas.microsoft.com/office/drawing/2014/main" val="3320649958"/>
                    </a:ext>
                  </a:extLst>
                </a:gridCol>
                <a:gridCol w="2083183">
                  <a:extLst>
                    <a:ext uri="{9D8B030D-6E8A-4147-A177-3AD203B41FA5}">
                      <a16:colId xmlns:a16="http://schemas.microsoft.com/office/drawing/2014/main" val="3041445385"/>
                    </a:ext>
                  </a:extLst>
                </a:gridCol>
              </a:tblGrid>
              <a:tr h="115248">
                <a:tc>
                  <a:txBody>
                    <a:bodyPr/>
                    <a:lstStyle/>
                    <a:p>
                      <a:pPr marL="0" marR="0">
                        <a:spcBef>
                          <a:spcPts val="0"/>
                        </a:spcBef>
                        <a:spcAft>
                          <a:spcPts val="0"/>
                        </a:spcAft>
                      </a:pPr>
                      <a:r>
                        <a:rPr lang="en-US" sz="1100" b="0" dirty="0">
                          <a:effectLst/>
                          <a:latin typeface="Arial" panose="020B0604020202020204" pitchFamily="34" charset="0"/>
                          <a:cs typeface="Arial" panose="020B0604020202020204" pitchFamily="34" charset="0"/>
                        </a:rPr>
                        <a:t>Project Components</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30602" marR="30602" marT="0" marB="0" anchor="ctr"/>
                </a:tc>
                <a:tc>
                  <a:txBody>
                    <a:bodyPr/>
                    <a:lstStyle/>
                    <a:p>
                      <a:pPr marL="0" marR="0">
                        <a:spcBef>
                          <a:spcPts val="0"/>
                        </a:spcBef>
                        <a:spcAft>
                          <a:spcPts val="0"/>
                        </a:spcAft>
                      </a:pPr>
                      <a:r>
                        <a:rPr lang="en-US" sz="1100" b="0" dirty="0">
                          <a:effectLst/>
                          <a:latin typeface="Arial" panose="020B0604020202020204" pitchFamily="34" charset="0"/>
                          <a:cs typeface="Arial" panose="020B0604020202020204" pitchFamily="34" charset="0"/>
                        </a:rPr>
                        <a:t>Project Outcomes</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30602" marR="30602" marT="0" marB="0" anchor="ctr"/>
                </a:tc>
                <a:tc>
                  <a:txBody>
                    <a:bodyPr/>
                    <a:lstStyle/>
                    <a:p>
                      <a:pPr marL="0" marR="0">
                        <a:spcBef>
                          <a:spcPts val="0"/>
                        </a:spcBef>
                        <a:spcAft>
                          <a:spcPts val="0"/>
                        </a:spcAft>
                      </a:pPr>
                      <a:r>
                        <a:rPr lang="en-US" sz="1100" b="0" dirty="0">
                          <a:effectLst/>
                          <a:latin typeface="Arial" panose="020B0604020202020204" pitchFamily="34" charset="0"/>
                          <a:cs typeface="Arial" panose="020B0604020202020204" pitchFamily="34" charset="0"/>
                        </a:rPr>
                        <a:t>Project Outputs</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30602" marR="30602" marT="0" marB="0" anchor="ctr"/>
                </a:tc>
                <a:extLst>
                  <a:ext uri="{0D108BD9-81ED-4DB2-BD59-A6C34878D82A}">
                    <a16:rowId xmlns:a16="http://schemas.microsoft.com/office/drawing/2014/main" val="2896297054"/>
                  </a:ext>
                </a:extLst>
              </a:tr>
              <a:tr h="3695118">
                <a:tc>
                  <a:txBody>
                    <a:bodyPr/>
                    <a:lstStyle/>
                    <a:p>
                      <a:pPr marL="0" marR="0">
                        <a:spcBef>
                          <a:spcPts val="0"/>
                        </a:spcBef>
                        <a:spcAft>
                          <a:spcPts val="0"/>
                        </a:spcAft>
                      </a:pPr>
                      <a:r>
                        <a:rPr lang="en-US" sz="1200" b="0" dirty="0">
                          <a:effectLst/>
                          <a:latin typeface="Arial" panose="020B0604020202020204" pitchFamily="34" charset="0"/>
                          <a:cs typeface="Arial" panose="020B0604020202020204" pitchFamily="34" charset="0"/>
                        </a:rPr>
                        <a:t>Component 1: </a:t>
                      </a:r>
                      <a:endParaRPr lang="en-US" sz="1400" b="0" dirty="0">
                        <a:effectLst/>
                        <a:latin typeface="Arial" panose="020B0604020202020204" pitchFamily="34" charset="0"/>
                        <a:cs typeface="Arial" panose="020B0604020202020204" pitchFamily="34" charset="0"/>
                      </a:endParaRPr>
                    </a:p>
                    <a:p>
                      <a:pPr marL="0" marR="0">
                        <a:spcBef>
                          <a:spcPts val="0"/>
                        </a:spcBef>
                        <a:spcAft>
                          <a:spcPts val="0"/>
                        </a:spcAft>
                      </a:pPr>
                      <a:r>
                        <a:rPr lang="en-US" sz="12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cs typeface="Arial" panose="020B0604020202020204" pitchFamily="34" charset="0"/>
                      </a:endParaRPr>
                    </a:p>
                    <a:p>
                      <a:pPr marL="0" marR="0">
                        <a:spcBef>
                          <a:spcPts val="0"/>
                        </a:spcBef>
                        <a:spcAft>
                          <a:spcPts val="0"/>
                        </a:spcAft>
                      </a:pPr>
                      <a:r>
                        <a:rPr lang="en-US" sz="1200" b="0" dirty="0">
                          <a:effectLst/>
                          <a:latin typeface="Arial" panose="020B0604020202020204" pitchFamily="34" charset="0"/>
                          <a:cs typeface="Arial" panose="020B0604020202020204" pitchFamily="34" charset="0"/>
                        </a:rPr>
                        <a:t>National capacity and enabling environment for cross-sectoral coordination to promote forest and landscape conservation</a:t>
                      </a:r>
                      <a:endParaRPr lang="en-US" sz="1400" b="0" dirty="0">
                        <a:effectLst/>
                        <a:latin typeface="Arial" panose="020B0604020202020204" pitchFamily="34" charset="0"/>
                        <a:ea typeface="Times New Roman" panose="02020603050405020304" pitchFamily="18" charset="0"/>
                        <a:cs typeface="Arial" panose="020B0604020202020204" pitchFamily="34" charset="0"/>
                      </a:endParaRPr>
                    </a:p>
                  </a:txBody>
                  <a:tcPr marL="30602" marR="30602" marT="0" marB="0"/>
                </a:tc>
                <a:tc>
                  <a:txBody>
                    <a:bodyPr/>
                    <a:lstStyle/>
                    <a:p>
                      <a:pPr marL="0" marR="0">
                        <a:spcBef>
                          <a:spcPts val="0"/>
                        </a:spcBef>
                        <a:spcAft>
                          <a:spcPts val="0"/>
                        </a:spcAft>
                      </a:pPr>
                      <a:r>
                        <a:rPr lang="en-US" sz="1100" b="0" dirty="0">
                          <a:effectLst/>
                          <a:latin typeface="Arial" panose="020B0604020202020204" pitchFamily="34" charset="0"/>
                          <a:cs typeface="Arial" panose="020B0604020202020204" pitchFamily="34" charset="0"/>
                        </a:rPr>
                        <a:t>Outcome 1.1: Improved inter-sectoral coordination from national, regional to district level for integrated forest and landscape management to support the 2015-2025 TAL Strategy</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dirty="0">
                          <a:effectLst/>
                          <a:latin typeface="Arial" panose="020B0604020202020204" pitchFamily="34" charset="0"/>
                          <a:cs typeface="Arial" panose="020B0604020202020204" pitchFamily="34" charset="0"/>
                        </a:rPr>
                        <a:t> </a:t>
                      </a:r>
                    </a:p>
                    <a:p>
                      <a:pPr marL="0" marR="0">
                        <a:spcBef>
                          <a:spcPts val="0"/>
                        </a:spcBef>
                        <a:spcAft>
                          <a:spcPts val="0"/>
                        </a:spcAft>
                      </a:pPr>
                      <a:endParaRPr lang="en-US" sz="1100" b="0" dirty="0">
                        <a:effectLst/>
                        <a:latin typeface="Arial" panose="020B0604020202020204" pitchFamily="34" charset="0"/>
                        <a:cs typeface="Arial" panose="020B0604020202020204" pitchFamily="34" charset="0"/>
                      </a:endParaRPr>
                    </a:p>
                  </a:txBody>
                  <a:tcPr marL="30602" marR="30602" marT="0" marB="0"/>
                </a:tc>
                <a:tc>
                  <a:txBody>
                    <a:bodyPr/>
                    <a:lstStyle/>
                    <a:p>
                      <a:pPr marL="0" marR="0">
                        <a:spcBef>
                          <a:spcPts val="0"/>
                        </a:spcBef>
                        <a:spcAft>
                          <a:spcPts val="0"/>
                        </a:spcAft>
                      </a:pPr>
                      <a:r>
                        <a:rPr lang="en-US" sz="1100" b="0" dirty="0">
                          <a:effectLst/>
                          <a:latin typeface="Arial" panose="020B0604020202020204" pitchFamily="34" charset="0"/>
                          <a:cs typeface="Arial" panose="020B0604020202020204" pitchFamily="34" charset="0"/>
                        </a:rPr>
                        <a:t>Output 1.1.1: Cross-sectoral coordination mechanisms established for:</a:t>
                      </a:r>
                    </a:p>
                    <a:p>
                      <a:pPr marL="342900" marR="0" lvl="0" indent="-342900">
                        <a:spcBef>
                          <a:spcPts val="0"/>
                        </a:spcBef>
                        <a:spcAft>
                          <a:spcPts val="0"/>
                        </a:spcAft>
                        <a:buFont typeface="Symbol" panose="05050102010706020507" pitchFamily="18" charset="2"/>
                        <a:buChar char=""/>
                      </a:pPr>
                      <a:r>
                        <a:rPr lang="en-US" sz="1100" b="0" dirty="0">
                          <a:effectLst/>
                          <a:latin typeface="Arial" panose="020B0604020202020204" pitchFamily="34" charset="0"/>
                          <a:cs typeface="Arial" panose="020B0604020202020204" pitchFamily="34" charset="0"/>
                        </a:rPr>
                        <a:t>sub-committees under National Biodiversity Conservation Committee (NBCC)</a:t>
                      </a:r>
                    </a:p>
                    <a:p>
                      <a:pPr marL="342900" marR="0" lvl="0" indent="-342900">
                        <a:spcBef>
                          <a:spcPts val="0"/>
                        </a:spcBef>
                        <a:spcAft>
                          <a:spcPts val="0"/>
                        </a:spcAft>
                        <a:buFont typeface="Symbol" panose="05050102010706020507" pitchFamily="18" charset="2"/>
                        <a:buChar char=""/>
                      </a:pPr>
                      <a:r>
                        <a:rPr lang="en-US" sz="1100" b="0" dirty="0">
                          <a:effectLst/>
                          <a:latin typeface="Arial" panose="020B0604020202020204" pitchFamily="34" charset="0"/>
                          <a:cs typeface="Arial" panose="020B0604020202020204" pitchFamily="34" charset="0"/>
                        </a:rPr>
                        <a:t>Coordination with environment, infrastructure, and development Ministries</a:t>
                      </a:r>
                    </a:p>
                    <a:p>
                      <a:pPr marL="342900" marR="0" lvl="0" indent="-342900">
                        <a:spcBef>
                          <a:spcPts val="0"/>
                        </a:spcBef>
                        <a:spcAft>
                          <a:spcPts val="0"/>
                        </a:spcAft>
                        <a:buFont typeface="Symbol" panose="05050102010706020507" pitchFamily="18" charset="2"/>
                        <a:buChar char=""/>
                      </a:pPr>
                      <a:r>
                        <a:rPr lang="en-US" sz="1100" b="0" dirty="0">
                          <a:effectLst/>
                          <a:latin typeface="Arial" panose="020B0604020202020204" pitchFamily="34" charset="0"/>
                          <a:cs typeface="Arial" panose="020B0604020202020204" pitchFamily="34" charset="0"/>
                        </a:rPr>
                        <a:t>Landscape Support Unit (LSU)</a:t>
                      </a:r>
                    </a:p>
                    <a:p>
                      <a:pPr marL="342900" marR="0" lvl="0" indent="-342900">
                        <a:spcBef>
                          <a:spcPts val="0"/>
                        </a:spcBef>
                        <a:spcAft>
                          <a:spcPts val="0"/>
                        </a:spcAft>
                        <a:buFont typeface="Symbol" panose="05050102010706020507" pitchFamily="18" charset="2"/>
                        <a:buChar char=""/>
                      </a:pPr>
                      <a:r>
                        <a:rPr lang="en-US" sz="1100" b="0" dirty="0">
                          <a:effectLst/>
                          <a:latin typeface="Arial" panose="020B0604020202020204" pitchFamily="34" charset="0"/>
                          <a:cs typeface="Arial" panose="020B0604020202020204" pitchFamily="34" charset="0"/>
                        </a:rPr>
                        <a:t>Task force(s) under TALWG for cross-sectoral communication on specific issues of overlapping land uses in TAL</a:t>
                      </a:r>
                    </a:p>
                    <a:p>
                      <a:pPr marL="342900" marR="0" lvl="0" indent="-342900">
                        <a:spcBef>
                          <a:spcPts val="0"/>
                        </a:spcBef>
                        <a:spcAft>
                          <a:spcPts val="0"/>
                        </a:spcAft>
                        <a:buFont typeface="Symbol" panose="05050102010706020507" pitchFamily="18" charset="2"/>
                        <a:buChar char=""/>
                      </a:pPr>
                      <a:r>
                        <a:rPr lang="en-US" sz="1100" b="0" dirty="0">
                          <a:effectLst/>
                          <a:latin typeface="Arial" panose="020B0604020202020204" pitchFamily="34" charset="0"/>
                          <a:cs typeface="Arial" panose="020B0604020202020204" pitchFamily="34" charset="0"/>
                        </a:rPr>
                        <a:t>Department (</a:t>
                      </a:r>
                      <a:r>
                        <a:rPr lang="en-US" sz="1100" b="0" dirty="0" err="1">
                          <a:effectLst/>
                          <a:latin typeface="Arial" panose="020B0604020202020204" pitchFamily="34" charset="0"/>
                          <a:cs typeface="Arial" panose="020B0604020202020204" pitchFamily="34" charset="0"/>
                        </a:rPr>
                        <a:t>DoF</a:t>
                      </a:r>
                      <a:r>
                        <a:rPr lang="en-US" sz="1100" b="0" dirty="0">
                          <a:effectLst/>
                          <a:latin typeface="Arial" panose="020B0604020202020204" pitchFamily="34" charset="0"/>
                          <a:cs typeface="Arial" panose="020B0604020202020204" pitchFamily="34" charset="0"/>
                        </a:rPr>
                        <a:t>, DNPWC) representatives and  regional focal points within </a:t>
                      </a:r>
                      <a:r>
                        <a:rPr lang="en-US" sz="1100" b="0" dirty="0" err="1">
                          <a:effectLst/>
                          <a:latin typeface="Arial" panose="020B0604020202020204" pitchFamily="34" charset="0"/>
                          <a:cs typeface="Arial" panose="020B0604020202020204" pitchFamily="34" charset="0"/>
                        </a:rPr>
                        <a:t>MoFSC</a:t>
                      </a:r>
                      <a:r>
                        <a:rPr lang="en-US" sz="1100" b="0" dirty="0">
                          <a:effectLst/>
                          <a:latin typeface="Arial" panose="020B0604020202020204" pitchFamily="34" charset="0"/>
                          <a:cs typeface="Arial" panose="020B0604020202020204" pitchFamily="34" charset="0"/>
                        </a:rPr>
                        <a:t> for intra-sectoral coordination</a:t>
                      </a:r>
                    </a:p>
                    <a:p>
                      <a:pPr marL="342900" marR="0" lvl="0" indent="-342900">
                        <a:spcBef>
                          <a:spcPts val="0"/>
                        </a:spcBef>
                        <a:spcAft>
                          <a:spcPts val="0"/>
                        </a:spcAft>
                        <a:buFont typeface="Symbol" panose="05050102010706020507" pitchFamily="18" charset="2"/>
                        <a:buChar char=""/>
                      </a:pPr>
                      <a:r>
                        <a:rPr lang="en-US" sz="1100" b="0" dirty="0">
                          <a:effectLst/>
                          <a:latin typeface="Arial" panose="020B0604020202020204" pitchFamily="34" charset="0"/>
                          <a:cs typeface="Arial" panose="020B0604020202020204" pitchFamily="34" charset="0"/>
                        </a:rPr>
                        <a:t>Networking mechanism for District Forest Sector Coordination Committees (DFSCC) for 18 TAL Districts </a:t>
                      </a:r>
                    </a:p>
                  </a:txBody>
                  <a:tcPr marL="30602" marR="30602" marT="0" marB="0"/>
                </a:tc>
                <a:extLst>
                  <a:ext uri="{0D108BD9-81ED-4DB2-BD59-A6C34878D82A}">
                    <a16:rowId xmlns:a16="http://schemas.microsoft.com/office/drawing/2014/main" val="4185887710"/>
                  </a:ext>
                </a:extLst>
              </a:tr>
            </a:tbl>
          </a:graphicData>
        </a:graphic>
      </p:graphicFrame>
      <p:sp>
        <p:nvSpPr>
          <p:cNvPr id="18" name="Content Placeholder 8">
            <a:extLst>
              <a:ext uri="{FF2B5EF4-FFF2-40B4-BE49-F238E27FC236}">
                <a16:creationId xmlns:a16="http://schemas.microsoft.com/office/drawing/2014/main" id="{4FC3904A-E553-4209-9793-D73143F604C0}"/>
              </a:ext>
            </a:extLst>
          </p:cNvPr>
          <p:cNvSpPr txBox="1">
            <a:spLocks/>
          </p:cNvSpPr>
          <p:nvPr/>
        </p:nvSpPr>
        <p:spPr>
          <a:xfrm>
            <a:off x="279401" y="3644901"/>
            <a:ext cx="5815941" cy="260519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US" dirty="0"/>
          </a:p>
        </p:txBody>
      </p:sp>
      <p:sp>
        <p:nvSpPr>
          <p:cNvPr id="21" name="Arrow: Curved Left 20">
            <a:extLst>
              <a:ext uri="{FF2B5EF4-FFF2-40B4-BE49-F238E27FC236}">
                <a16:creationId xmlns:a16="http://schemas.microsoft.com/office/drawing/2014/main" id="{7CF9330D-2E39-4EC3-8532-49FA592D4437}"/>
              </a:ext>
            </a:extLst>
          </p:cNvPr>
          <p:cNvSpPr/>
          <p:nvPr/>
        </p:nvSpPr>
        <p:spPr>
          <a:xfrm rot="8261561">
            <a:off x="399000" y="2676764"/>
            <a:ext cx="240521" cy="57425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Arrow: Curved Left 21">
            <a:extLst>
              <a:ext uri="{FF2B5EF4-FFF2-40B4-BE49-F238E27FC236}">
                <a16:creationId xmlns:a16="http://schemas.microsoft.com/office/drawing/2014/main" id="{73F7D2FB-15E8-462F-87DA-950BFCB580CE}"/>
              </a:ext>
            </a:extLst>
          </p:cNvPr>
          <p:cNvSpPr/>
          <p:nvPr/>
        </p:nvSpPr>
        <p:spPr>
          <a:xfrm rot="8261561">
            <a:off x="743643" y="3532556"/>
            <a:ext cx="240521" cy="57425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TextBox 22">
            <a:extLst>
              <a:ext uri="{FF2B5EF4-FFF2-40B4-BE49-F238E27FC236}">
                <a16:creationId xmlns:a16="http://schemas.microsoft.com/office/drawing/2014/main" id="{B189F831-7EDA-4BF7-BDF2-9D605B533157}"/>
              </a:ext>
            </a:extLst>
          </p:cNvPr>
          <p:cNvSpPr txBox="1"/>
          <p:nvPr/>
        </p:nvSpPr>
        <p:spPr>
          <a:xfrm>
            <a:off x="6304892" y="1284832"/>
            <a:ext cx="5358741" cy="369332"/>
          </a:xfrm>
          <a:prstGeom prst="rect">
            <a:avLst/>
          </a:prstGeom>
          <a:solidFill>
            <a:srgbClr val="00B0F0"/>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Table B (approved at PIF)</a:t>
            </a:r>
          </a:p>
        </p:txBody>
      </p:sp>
      <p:sp>
        <p:nvSpPr>
          <p:cNvPr id="12" name="Text Placeholder 1">
            <a:extLst>
              <a:ext uri="{FF2B5EF4-FFF2-40B4-BE49-F238E27FC236}">
                <a16:creationId xmlns:a16="http://schemas.microsoft.com/office/drawing/2014/main" id="{FE7DEA40-4055-4AA3-BDC0-D357354E7DB3}"/>
              </a:ext>
            </a:extLst>
          </p:cNvPr>
          <p:cNvSpPr txBox="1">
            <a:spLocks/>
          </p:cNvSpPr>
          <p:nvPr/>
        </p:nvSpPr>
        <p:spPr>
          <a:xfrm>
            <a:off x="-853" y="314501"/>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solidFill>
                  <a:srgbClr val="FFC550"/>
                </a:solidFill>
                <a:latin typeface="Arial" charset="0"/>
                <a:cs typeface="Arial" charset="0"/>
              </a:rPr>
              <a:t>Project Strategy</a:t>
            </a:r>
          </a:p>
        </p:txBody>
      </p:sp>
    </p:spTree>
    <p:extLst>
      <p:ext uri="{BB962C8B-B14F-4D97-AF65-F5344CB8AC3E}">
        <p14:creationId xmlns:p14="http://schemas.microsoft.com/office/powerpoint/2010/main" val="407776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709138-49D0-43D1-80B6-E181AE957D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267"/>
          <a:stretch/>
        </p:blipFill>
        <p:spPr>
          <a:xfrm>
            <a:off x="5991367" y="-1"/>
            <a:ext cx="6200633" cy="6858001"/>
          </a:xfrm>
          <a:prstGeom prst="rect">
            <a:avLst/>
          </a:prstGeom>
        </p:spPr>
      </p:pic>
      <p:sp>
        <p:nvSpPr>
          <p:cNvPr id="5" name="Rectangle 4">
            <a:extLst>
              <a:ext uri="{FF2B5EF4-FFF2-40B4-BE49-F238E27FC236}">
                <a16:creationId xmlns:a16="http://schemas.microsoft.com/office/drawing/2014/main" id="{C7EC5110-8B24-4C79-A65A-6D3692EF1BC6}"/>
              </a:ext>
            </a:extLst>
          </p:cNvPr>
          <p:cNvSpPr/>
          <p:nvPr/>
        </p:nvSpPr>
        <p:spPr>
          <a:xfrm>
            <a:off x="0" y="0"/>
            <a:ext cx="6472722" cy="68580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2" name="Title 1">
            <a:extLst>
              <a:ext uri="{FF2B5EF4-FFF2-40B4-BE49-F238E27FC236}">
                <a16:creationId xmlns:a16="http://schemas.microsoft.com/office/drawing/2014/main" id="{63ACD3F4-9A6B-4BAD-A3A3-7D15B5D48841}"/>
              </a:ext>
            </a:extLst>
          </p:cNvPr>
          <p:cNvSpPr>
            <a:spLocks noGrp="1"/>
          </p:cNvSpPr>
          <p:nvPr>
            <p:ph type="ctrTitle"/>
          </p:nvPr>
        </p:nvSpPr>
        <p:spPr>
          <a:xfrm>
            <a:off x="0" y="648736"/>
            <a:ext cx="12192000" cy="680551"/>
          </a:xfrm>
        </p:spPr>
        <p:txBody>
          <a:bodyPr/>
          <a:lstStyle/>
          <a:p>
            <a:r>
              <a:rPr lang="en-US" dirty="0"/>
              <a:t>Theory of Change</a:t>
            </a:r>
          </a:p>
        </p:txBody>
      </p:sp>
      <p:sp>
        <p:nvSpPr>
          <p:cNvPr id="6" name="Content Placeholder 2">
            <a:extLst>
              <a:ext uri="{FF2B5EF4-FFF2-40B4-BE49-F238E27FC236}">
                <a16:creationId xmlns:a16="http://schemas.microsoft.com/office/drawing/2014/main" id="{FA42A20D-69B4-40B8-92DA-CA852C3E9B0C}"/>
              </a:ext>
            </a:extLst>
          </p:cNvPr>
          <p:cNvSpPr txBox="1">
            <a:spLocks/>
          </p:cNvSpPr>
          <p:nvPr/>
        </p:nvSpPr>
        <p:spPr>
          <a:xfrm>
            <a:off x="552425" y="1576431"/>
            <a:ext cx="5438942" cy="4023360"/>
          </a:xfrm>
          <a:prstGeom prst="rect">
            <a:avLst/>
          </a:prstGeom>
        </p:spPr>
        <p:txBody>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b="1" dirty="0">
                <a:solidFill>
                  <a:schemeClr val="bg1"/>
                </a:solidFill>
              </a:rPr>
              <a:t>Key Question: </a:t>
            </a:r>
          </a:p>
          <a:p>
            <a:pPr lvl="0"/>
            <a:r>
              <a:rPr lang="en-US" sz="2400" dirty="0">
                <a:solidFill>
                  <a:schemeClr val="bg1"/>
                </a:solidFill>
              </a:rPr>
              <a:t>What barriers are contributing to the environmental problem and preventing the project objective from being achieved?</a:t>
            </a:r>
          </a:p>
          <a:p>
            <a:pPr lvl="0"/>
            <a:endParaRPr lang="en-US" sz="2400" b="1" dirty="0">
              <a:solidFill>
                <a:schemeClr val="bg1"/>
              </a:solidFill>
            </a:endParaRPr>
          </a:p>
          <a:p>
            <a:pPr lvl="0"/>
            <a:endParaRPr lang="en-US" sz="2400" b="1" dirty="0">
              <a:solidFill>
                <a:schemeClr val="bg1"/>
              </a:solidFill>
            </a:endParaRPr>
          </a:p>
          <a:p>
            <a:pPr lvl="0"/>
            <a:r>
              <a:rPr lang="en-US" sz="2400" b="1" dirty="0">
                <a:solidFill>
                  <a:schemeClr val="bg1"/>
                </a:solidFill>
              </a:rPr>
              <a:t>GEF project logic: </a:t>
            </a:r>
          </a:p>
          <a:p>
            <a:pPr lvl="0"/>
            <a:r>
              <a:rPr lang="en-US" sz="2400" dirty="0">
                <a:solidFill>
                  <a:schemeClr val="bg1"/>
                </a:solidFill>
              </a:rPr>
              <a:t>removing barriers through project strategies to achieve global environmental benefits</a:t>
            </a:r>
          </a:p>
        </p:txBody>
      </p:sp>
    </p:spTree>
    <p:extLst>
      <p:ext uri="{BB962C8B-B14F-4D97-AF65-F5344CB8AC3E}">
        <p14:creationId xmlns:p14="http://schemas.microsoft.com/office/powerpoint/2010/main" val="390354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3983" y="2724809"/>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400" dirty="0"/>
              <a:t>Monitoring and Evaluation</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323664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4B98BA-5160-4A71-9F42-FEF5FB38A2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5" b="15234"/>
          <a:stretch/>
        </p:blipFill>
        <p:spPr>
          <a:xfrm>
            <a:off x="6619164" y="0"/>
            <a:ext cx="5572836" cy="6896566"/>
          </a:xfrm>
          <a:prstGeom prst="rect">
            <a:avLst/>
          </a:prstGeom>
        </p:spPr>
      </p:pic>
      <p:sp>
        <p:nvSpPr>
          <p:cNvPr id="5" name="Rectangle 4">
            <a:extLst>
              <a:ext uri="{FF2B5EF4-FFF2-40B4-BE49-F238E27FC236}">
                <a16:creationId xmlns:a16="http://schemas.microsoft.com/office/drawing/2014/main" id="{C7EC5110-8B24-4C79-A65A-6D3692EF1BC6}"/>
              </a:ext>
            </a:extLst>
          </p:cNvPr>
          <p:cNvSpPr/>
          <p:nvPr/>
        </p:nvSpPr>
        <p:spPr>
          <a:xfrm>
            <a:off x="0" y="0"/>
            <a:ext cx="6619164" cy="68580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2" name="Title 1">
            <a:extLst>
              <a:ext uri="{FF2B5EF4-FFF2-40B4-BE49-F238E27FC236}">
                <a16:creationId xmlns:a16="http://schemas.microsoft.com/office/drawing/2014/main" id="{63ACD3F4-9A6B-4BAD-A3A3-7D15B5D48841}"/>
              </a:ext>
            </a:extLst>
          </p:cNvPr>
          <p:cNvSpPr>
            <a:spLocks noGrp="1"/>
          </p:cNvSpPr>
          <p:nvPr>
            <p:ph type="ctrTitle"/>
          </p:nvPr>
        </p:nvSpPr>
        <p:spPr>
          <a:xfrm>
            <a:off x="0" y="648736"/>
            <a:ext cx="12192000" cy="680551"/>
          </a:xfrm>
        </p:spPr>
        <p:txBody>
          <a:bodyPr/>
          <a:lstStyle/>
          <a:p>
            <a:r>
              <a:rPr lang="en-US" dirty="0"/>
              <a:t>Defining Terms</a:t>
            </a:r>
          </a:p>
        </p:txBody>
      </p:sp>
      <p:sp>
        <p:nvSpPr>
          <p:cNvPr id="9" name="Content Placeholder 2">
            <a:extLst>
              <a:ext uri="{FF2B5EF4-FFF2-40B4-BE49-F238E27FC236}">
                <a16:creationId xmlns:a16="http://schemas.microsoft.com/office/drawing/2014/main" id="{7F939E0B-D13A-4ED9-9B9B-722C8556D267}"/>
              </a:ext>
            </a:extLst>
          </p:cNvPr>
          <p:cNvSpPr txBox="1">
            <a:spLocks/>
          </p:cNvSpPr>
          <p:nvPr/>
        </p:nvSpPr>
        <p:spPr>
          <a:xfrm>
            <a:off x="68238" y="1804790"/>
            <a:ext cx="6373505" cy="4023360"/>
          </a:xfrm>
          <a:prstGeom prst="rect">
            <a:avLst/>
          </a:prstGeom>
        </p:spPr>
        <p:txBody>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altLang="en-US" sz="2400" b="1" dirty="0">
                <a:solidFill>
                  <a:schemeClr val="bg1"/>
                </a:solidFill>
              </a:rPr>
              <a:t>Monitoring</a:t>
            </a:r>
            <a:r>
              <a:rPr lang="en-US" altLang="en-US" sz="2400" dirty="0">
                <a:solidFill>
                  <a:schemeClr val="bg1"/>
                </a:solidFill>
              </a:rPr>
              <a:t>: provides data on achievement of project indicators- Is project on track</a:t>
            </a:r>
          </a:p>
          <a:p>
            <a:pPr lvl="1"/>
            <a:endParaRPr lang="en-US" altLang="en-US" sz="2400" dirty="0">
              <a:solidFill>
                <a:schemeClr val="bg1"/>
              </a:solidFill>
            </a:endParaRPr>
          </a:p>
          <a:p>
            <a:pPr lvl="1"/>
            <a:r>
              <a:rPr lang="en-US" altLang="en-US" sz="2400" b="1" dirty="0">
                <a:solidFill>
                  <a:schemeClr val="bg1"/>
                </a:solidFill>
              </a:rPr>
              <a:t>Evaluation</a:t>
            </a:r>
            <a:r>
              <a:rPr lang="en-US" altLang="en-US" sz="2400" dirty="0">
                <a:solidFill>
                  <a:schemeClr val="bg1"/>
                </a:solidFill>
              </a:rPr>
              <a:t>: provides lessons learned and recommendations on WHAT works, what DOESN’T work, why and Who’s affected?</a:t>
            </a:r>
          </a:p>
          <a:p>
            <a:endParaRPr lang="en-US" dirty="0"/>
          </a:p>
        </p:txBody>
      </p:sp>
    </p:spTree>
    <p:extLst>
      <p:ext uri="{BB962C8B-B14F-4D97-AF65-F5344CB8AC3E}">
        <p14:creationId xmlns:p14="http://schemas.microsoft.com/office/powerpoint/2010/main" val="550182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D6-E419-4A21-AD23-B844CF026AB4}"/>
              </a:ext>
            </a:extLst>
          </p:cNvPr>
          <p:cNvSpPr>
            <a:spLocks noGrp="1"/>
          </p:cNvSpPr>
          <p:nvPr>
            <p:ph type="ctrTitle"/>
          </p:nvPr>
        </p:nvSpPr>
        <p:spPr>
          <a:xfrm>
            <a:off x="0" y="273370"/>
            <a:ext cx="12192000" cy="680551"/>
          </a:xfrm>
        </p:spPr>
        <p:txBody>
          <a:bodyPr/>
          <a:lstStyle/>
          <a:p>
            <a:r>
              <a:rPr lang="en-US" dirty="0"/>
              <a:t>Results Framework</a:t>
            </a:r>
          </a:p>
        </p:txBody>
      </p:sp>
      <p:sp>
        <p:nvSpPr>
          <p:cNvPr id="5" name="Content Placeholder 4">
            <a:extLst>
              <a:ext uri="{FF2B5EF4-FFF2-40B4-BE49-F238E27FC236}">
                <a16:creationId xmlns:a16="http://schemas.microsoft.com/office/drawing/2014/main" id="{723AAD96-96F6-4E92-B818-78C361245012}"/>
              </a:ext>
            </a:extLst>
          </p:cNvPr>
          <p:cNvSpPr>
            <a:spLocks noGrp="1"/>
          </p:cNvSpPr>
          <p:nvPr>
            <p:ph sz="half" idx="4294967295"/>
          </p:nvPr>
        </p:nvSpPr>
        <p:spPr>
          <a:xfrm>
            <a:off x="9582080" y="1417637"/>
            <a:ext cx="2434822" cy="4022725"/>
          </a:xfrm>
        </p:spPr>
        <p:txBody>
          <a:bodyPr/>
          <a:lstStyle/>
          <a:p>
            <a:pPr>
              <a:buFont typeface="Arial" panose="020B0604020202020204" pitchFamily="34" charset="0"/>
              <a:buChar char="•"/>
            </a:pPr>
            <a:r>
              <a:rPr lang="en-US" dirty="0">
                <a:solidFill>
                  <a:schemeClr val="tx2">
                    <a:lumMod val="75000"/>
                  </a:schemeClr>
                </a:solidFill>
              </a:rPr>
              <a:t> Used to show expected project impact at objective and outcome level</a:t>
            </a:r>
          </a:p>
          <a:p>
            <a:pPr>
              <a:buFont typeface="Arial" panose="020B0604020202020204" pitchFamily="34" charset="0"/>
              <a:buChar char="•"/>
            </a:pPr>
            <a:endParaRPr lang="en-US" dirty="0">
              <a:solidFill>
                <a:schemeClr val="tx2">
                  <a:lumMod val="75000"/>
                </a:schemeClr>
              </a:solidFill>
            </a:endParaRPr>
          </a:p>
          <a:p>
            <a:pPr>
              <a:buFont typeface="Arial" panose="020B0604020202020204" pitchFamily="34" charset="0"/>
              <a:buChar char="•"/>
            </a:pPr>
            <a:r>
              <a:rPr lang="en-US" dirty="0">
                <a:solidFill>
                  <a:schemeClr val="tx2">
                    <a:lumMod val="75000"/>
                  </a:schemeClr>
                </a:solidFill>
              </a:rPr>
              <a:t> Completed once project design is finalized</a:t>
            </a:r>
          </a:p>
          <a:p>
            <a:pPr>
              <a:buFont typeface="Arial" panose="020B0604020202020204" pitchFamily="34" charset="0"/>
              <a:buChar char="•"/>
            </a:pPr>
            <a:r>
              <a:rPr lang="en-US" dirty="0">
                <a:solidFill>
                  <a:schemeClr val="tx2">
                    <a:lumMod val="75000"/>
                  </a:schemeClr>
                </a:solidFill>
              </a:rPr>
              <a:t>SMART Indicators (quantitative)</a:t>
            </a:r>
          </a:p>
          <a:p>
            <a:pPr>
              <a:buFont typeface="Arial" panose="020B0604020202020204" pitchFamily="34" charset="0"/>
              <a:buChar char="•"/>
            </a:pPr>
            <a:endParaRPr lang="en-US" dirty="0">
              <a:solidFill>
                <a:schemeClr val="tx2">
                  <a:lumMod val="75000"/>
                </a:schemeClr>
              </a:solidFill>
            </a:endParaRPr>
          </a:p>
          <a:p>
            <a:pPr>
              <a:buFont typeface="Arial" panose="020B0604020202020204" pitchFamily="34" charset="0"/>
              <a:buChar char="•"/>
            </a:pPr>
            <a:r>
              <a:rPr lang="en-US" dirty="0">
                <a:solidFill>
                  <a:schemeClr val="tx2">
                    <a:lumMod val="75000"/>
                  </a:schemeClr>
                </a:solidFill>
              </a:rPr>
              <a:t>Realistic and achievable targets (Will affect ratings)</a:t>
            </a:r>
          </a:p>
          <a:p>
            <a:pPr>
              <a:buFont typeface="Arial" panose="020B0604020202020204" pitchFamily="34" charset="0"/>
              <a:buChar char="•"/>
            </a:pPr>
            <a:endParaRPr lang="en-US" dirty="0">
              <a:solidFill>
                <a:schemeClr val="tx2">
                  <a:lumMod val="75000"/>
                </a:schemeClr>
              </a:solidFill>
            </a:endParaRPr>
          </a:p>
          <a:p>
            <a:pPr>
              <a:buFont typeface="Arial" panose="020B0604020202020204" pitchFamily="34" charset="0"/>
              <a:buChar char="•"/>
            </a:pPr>
            <a:endParaRPr lang="en-US" dirty="0">
              <a:solidFill>
                <a:schemeClr val="tx2">
                  <a:lumMod val="75000"/>
                </a:schemeClr>
              </a:solidFill>
            </a:endParaRPr>
          </a:p>
        </p:txBody>
      </p:sp>
      <p:graphicFrame>
        <p:nvGraphicFramePr>
          <p:cNvPr id="7" name="Content Placeholder 3">
            <a:extLst>
              <a:ext uri="{FF2B5EF4-FFF2-40B4-BE49-F238E27FC236}">
                <a16:creationId xmlns:a16="http://schemas.microsoft.com/office/drawing/2014/main" id="{ECD5978B-F810-499E-9936-FF9040689792}"/>
              </a:ext>
            </a:extLst>
          </p:cNvPr>
          <p:cNvGraphicFramePr>
            <a:graphicFrameLocks/>
          </p:cNvGraphicFramePr>
          <p:nvPr>
            <p:extLst>
              <p:ext uri="{D42A27DB-BD31-4B8C-83A1-F6EECF244321}">
                <p14:modId xmlns:p14="http://schemas.microsoft.com/office/powerpoint/2010/main" val="2089937090"/>
              </p:ext>
            </p:extLst>
          </p:nvPr>
        </p:nvGraphicFramePr>
        <p:xfrm>
          <a:off x="428222" y="1846263"/>
          <a:ext cx="8975086" cy="4131454"/>
        </p:xfrm>
        <a:graphic>
          <a:graphicData uri="http://schemas.openxmlformats.org/drawingml/2006/table">
            <a:tbl>
              <a:tblPr firstRow="1" firstCol="1" bandRow="1"/>
              <a:tblGrid>
                <a:gridCol w="1312757">
                  <a:extLst>
                    <a:ext uri="{9D8B030D-6E8A-4147-A177-3AD203B41FA5}">
                      <a16:colId xmlns:a16="http://schemas.microsoft.com/office/drawing/2014/main" val="20000"/>
                    </a:ext>
                  </a:extLst>
                </a:gridCol>
                <a:gridCol w="615354">
                  <a:extLst>
                    <a:ext uri="{9D8B030D-6E8A-4147-A177-3AD203B41FA5}">
                      <a16:colId xmlns:a16="http://schemas.microsoft.com/office/drawing/2014/main" val="20001"/>
                    </a:ext>
                  </a:extLst>
                </a:gridCol>
                <a:gridCol w="1093965">
                  <a:extLst>
                    <a:ext uri="{9D8B030D-6E8A-4147-A177-3AD203B41FA5}">
                      <a16:colId xmlns:a16="http://schemas.microsoft.com/office/drawing/2014/main" val="20002"/>
                    </a:ext>
                  </a:extLst>
                </a:gridCol>
                <a:gridCol w="916194">
                  <a:extLst>
                    <a:ext uri="{9D8B030D-6E8A-4147-A177-3AD203B41FA5}">
                      <a16:colId xmlns:a16="http://schemas.microsoft.com/office/drawing/2014/main" val="20003"/>
                    </a:ext>
                  </a:extLst>
                </a:gridCol>
                <a:gridCol w="601683">
                  <a:extLst>
                    <a:ext uri="{9D8B030D-6E8A-4147-A177-3AD203B41FA5}">
                      <a16:colId xmlns:a16="http://schemas.microsoft.com/office/drawing/2014/main" val="20004"/>
                    </a:ext>
                  </a:extLst>
                </a:gridCol>
                <a:gridCol w="1148663">
                  <a:extLst>
                    <a:ext uri="{9D8B030D-6E8A-4147-A177-3AD203B41FA5}">
                      <a16:colId xmlns:a16="http://schemas.microsoft.com/office/drawing/2014/main" val="20005"/>
                    </a:ext>
                  </a:extLst>
                </a:gridCol>
                <a:gridCol w="952703">
                  <a:extLst>
                    <a:ext uri="{9D8B030D-6E8A-4147-A177-3AD203B41FA5}">
                      <a16:colId xmlns:a16="http://schemas.microsoft.com/office/drawing/2014/main" val="20006"/>
                    </a:ext>
                  </a:extLst>
                </a:gridCol>
                <a:gridCol w="551237">
                  <a:extLst>
                    <a:ext uri="{9D8B030D-6E8A-4147-A177-3AD203B41FA5}">
                      <a16:colId xmlns:a16="http://schemas.microsoft.com/office/drawing/2014/main" val="20007"/>
                    </a:ext>
                  </a:extLst>
                </a:gridCol>
                <a:gridCol w="904769">
                  <a:extLst>
                    <a:ext uri="{9D8B030D-6E8A-4147-A177-3AD203B41FA5}">
                      <a16:colId xmlns:a16="http://schemas.microsoft.com/office/drawing/2014/main" val="20008"/>
                    </a:ext>
                  </a:extLst>
                </a:gridCol>
                <a:gridCol w="877761">
                  <a:extLst>
                    <a:ext uri="{9D8B030D-6E8A-4147-A177-3AD203B41FA5}">
                      <a16:colId xmlns:a16="http://schemas.microsoft.com/office/drawing/2014/main" val="20009"/>
                    </a:ext>
                  </a:extLst>
                </a:gridCol>
              </a:tblGrid>
              <a:tr h="89533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dirty="0">
                          <a:effectLst/>
                          <a:latin typeface="+mn-lt"/>
                        </a:rPr>
                        <a:t>Indicator Description</a:t>
                      </a: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a:effectLst/>
                          <a:latin typeface="+mn-lt"/>
                        </a:rPr>
                        <a:t>Unit</a:t>
                      </a: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dirty="0">
                          <a:effectLst/>
                          <a:latin typeface="+mn-lt"/>
                          <a:ea typeface="Calibri" panose="020F0502020204030204" pitchFamily="34" charset="0"/>
                          <a:cs typeface="Mangal" panose="02040503050203030202" pitchFamily="18" charset="0"/>
                        </a:rPr>
                        <a:t>Definition</a:t>
                      </a: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500" dirty="0">
                          <a:effectLst/>
                          <a:latin typeface="+mn-lt"/>
                        </a:rPr>
                        <a:t>Method</a:t>
                      </a:r>
                      <a:endParaRPr lang="en-US" sz="15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dirty="0">
                          <a:effectLst/>
                          <a:latin typeface="+mn-lt"/>
                        </a:rPr>
                        <a:t>Site</a:t>
                      </a: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500" b="1" i="0" dirty="0">
                          <a:effectLst/>
                          <a:latin typeface="+mn-lt"/>
                          <a:ea typeface="+mn-ea"/>
                          <a:cs typeface="+mn-cs"/>
                        </a:rPr>
                        <a:t>Frequency</a:t>
                      </a:r>
                      <a:endParaRPr lang="en-US" sz="1500" b="1" i="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dirty="0">
                          <a:effectLst/>
                          <a:latin typeface="+mn-lt"/>
                        </a:rPr>
                        <a:t>Baseline</a:t>
                      </a: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dirty="0">
                          <a:effectLst/>
                          <a:latin typeface="+mn-lt"/>
                        </a:rPr>
                        <a:t>Who</a:t>
                      </a: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a:effectLst/>
                          <a:latin typeface="+mn-lt"/>
                        </a:rPr>
                        <a:t>Target Year 1</a:t>
                      </a: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1600" dirty="0">
                          <a:effectLst/>
                          <a:latin typeface="+mn-lt"/>
                        </a:rPr>
                        <a:t>Target Year 2</a:t>
                      </a: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2952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500" dirty="0">
                          <a:effectLst/>
                          <a:latin typeface="+mn-lt"/>
                          <a:ea typeface="Calibri" panose="020F0502020204030204" pitchFamily="34" charset="0"/>
                          <a:cs typeface="Mangal" panose="02040503050203030202" pitchFamily="18" charset="0"/>
                        </a:rPr>
                        <a:t>Project Objective</a:t>
                      </a: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0001"/>
                  </a:ext>
                </a:extLst>
              </a:tr>
              <a:tr h="52131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500" dirty="0">
                          <a:effectLst/>
                          <a:latin typeface="+mn-lt"/>
                          <a:ea typeface="Calibri" panose="020F0502020204030204" pitchFamily="34" charset="0"/>
                          <a:cs typeface="Mangal" panose="02040503050203030202" pitchFamily="18" charset="0"/>
                        </a:rPr>
                        <a:t>Component 1</a:t>
                      </a: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002"/>
                  </a:ext>
                </a:extLst>
              </a:tr>
              <a:tr h="52131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500" dirty="0">
                          <a:effectLst/>
                          <a:latin typeface="+mn-lt"/>
                          <a:ea typeface="Calibri" panose="020F0502020204030204" pitchFamily="34" charset="0"/>
                          <a:cs typeface="Mangal" panose="02040503050203030202" pitchFamily="18" charset="0"/>
                        </a:rPr>
                        <a:t>Outcome</a:t>
                      </a:r>
                      <a:r>
                        <a:rPr lang="en-US" sz="1500" baseline="0" dirty="0">
                          <a:effectLst/>
                          <a:latin typeface="+mn-lt"/>
                          <a:ea typeface="Calibri" panose="020F0502020204030204" pitchFamily="34" charset="0"/>
                          <a:cs typeface="Mangal" panose="02040503050203030202" pitchFamily="18" charset="0"/>
                        </a:rPr>
                        <a:t> 1.1</a:t>
                      </a:r>
                      <a:endParaRPr lang="en-US" sz="15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0003"/>
                  </a:ext>
                </a:extLst>
              </a:tr>
              <a:tr h="52131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500" dirty="0">
                          <a:effectLst/>
                          <a:latin typeface="+mn-lt"/>
                          <a:ea typeface="Calibri" panose="020F0502020204030204" pitchFamily="34" charset="0"/>
                          <a:cs typeface="Mangal" panose="02040503050203030202" pitchFamily="18" charset="0"/>
                        </a:rPr>
                        <a:t>Outcome 1.2</a:t>
                      </a: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004"/>
                  </a:ext>
                </a:extLst>
              </a:tr>
              <a:tr h="52131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500" dirty="0">
                          <a:effectLst/>
                          <a:latin typeface="+mn-lt"/>
                          <a:ea typeface="Calibri" panose="020F0502020204030204" pitchFamily="34" charset="0"/>
                          <a:cs typeface="Mangal" panose="02040503050203030202" pitchFamily="18" charset="0"/>
                        </a:rPr>
                        <a:t>Component 2</a:t>
                      </a: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0005"/>
                  </a:ext>
                </a:extLst>
              </a:tr>
              <a:tr h="52131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500" dirty="0">
                          <a:effectLst/>
                          <a:latin typeface="+mn-lt"/>
                          <a:ea typeface="Calibri" panose="020F0502020204030204" pitchFamily="34" charset="0"/>
                          <a:cs typeface="Mangal" panose="02040503050203030202" pitchFamily="18" charset="0"/>
                        </a:rPr>
                        <a:t>Outcome 2.1</a:t>
                      </a: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1600" dirty="0">
                        <a:effectLst/>
                        <a:latin typeface="+mn-lt"/>
                        <a:ea typeface="Calibri" panose="020F0502020204030204" pitchFamily="34" charset="0"/>
                        <a:cs typeface="Mangal" panose="02040503050203030202" pitchFamily="18" charset="0"/>
                      </a:endParaRPr>
                    </a:p>
                  </a:txBody>
                  <a:tcPr marL="31949" marR="3194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31860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EC5110-8B24-4C79-A65A-6D3692EF1BC6}"/>
              </a:ext>
            </a:extLst>
          </p:cNvPr>
          <p:cNvSpPr/>
          <p:nvPr/>
        </p:nvSpPr>
        <p:spPr>
          <a:xfrm>
            <a:off x="0" y="0"/>
            <a:ext cx="4790364" cy="68580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2" name="Title 1">
            <a:extLst>
              <a:ext uri="{FF2B5EF4-FFF2-40B4-BE49-F238E27FC236}">
                <a16:creationId xmlns:a16="http://schemas.microsoft.com/office/drawing/2014/main" id="{63ACD3F4-9A6B-4BAD-A3A3-7D15B5D48841}"/>
              </a:ext>
            </a:extLst>
          </p:cNvPr>
          <p:cNvSpPr>
            <a:spLocks noGrp="1"/>
          </p:cNvSpPr>
          <p:nvPr>
            <p:ph type="ctrTitle"/>
          </p:nvPr>
        </p:nvSpPr>
        <p:spPr>
          <a:xfrm>
            <a:off x="0" y="648736"/>
            <a:ext cx="12192000" cy="680551"/>
          </a:xfrm>
        </p:spPr>
        <p:txBody>
          <a:bodyPr/>
          <a:lstStyle/>
          <a:p>
            <a:r>
              <a:rPr lang="en-US" dirty="0"/>
              <a:t>Core Indicators</a:t>
            </a:r>
          </a:p>
        </p:txBody>
      </p:sp>
      <p:sp>
        <p:nvSpPr>
          <p:cNvPr id="9" name="Content Placeholder 2">
            <a:extLst>
              <a:ext uri="{FF2B5EF4-FFF2-40B4-BE49-F238E27FC236}">
                <a16:creationId xmlns:a16="http://schemas.microsoft.com/office/drawing/2014/main" id="{7F939E0B-D13A-4ED9-9B9B-722C8556D267}"/>
              </a:ext>
            </a:extLst>
          </p:cNvPr>
          <p:cNvSpPr txBox="1">
            <a:spLocks/>
          </p:cNvSpPr>
          <p:nvPr/>
        </p:nvSpPr>
        <p:spPr>
          <a:xfrm>
            <a:off x="0" y="2432587"/>
            <a:ext cx="4790364" cy="4023360"/>
          </a:xfrm>
          <a:prstGeom prst="rect">
            <a:avLst/>
          </a:prstGeom>
        </p:spPr>
        <p:txBody>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buNone/>
            </a:pPr>
            <a:r>
              <a:rPr lang="en-US" altLang="en-US" sz="2400" b="1" dirty="0">
                <a:solidFill>
                  <a:schemeClr val="bg1"/>
                </a:solidFill>
              </a:rPr>
              <a:t>Core indicator </a:t>
            </a:r>
            <a:r>
              <a:rPr lang="en-US" altLang="en-US" sz="2400" b="1" dirty="0">
                <a:solidFill>
                  <a:schemeClr val="bg1"/>
                </a:solidFill>
                <a:highlight>
                  <a:srgbClr val="000080"/>
                </a:highlight>
              </a:rPr>
              <a:t>X: Fill this in based in on PIF</a:t>
            </a:r>
          </a:p>
          <a:p>
            <a:endParaRPr lang="en-US" dirty="0"/>
          </a:p>
        </p:txBody>
      </p:sp>
      <p:sp>
        <p:nvSpPr>
          <p:cNvPr id="6" name="Content Placeholder 3">
            <a:extLst>
              <a:ext uri="{FF2B5EF4-FFF2-40B4-BE49-F238E27FC236}">
                <a16:creationId xmlns:a16="http://schemas.microsoft.com/office/drawing/2014/main" id="{566AD8AA-AD48-4CBB-AB81-F7DF511E2584}"/>
              </a:ext>
            </a:extLst>
          </p:cNvPr>
          <p:cNvSpPr txBox="1">
            <a:spLocks/>
          </p:cNvSpPr>
          <p:nvPr/>
        </p:nvSpPr>
        <p:spPr>
          <a:xfrm>
            <a:off x="5187014" y="1730399"/>
            <a:ext cx="6713833" cy="4478865"/>
          </a:xfrm>
          <a:prstGeom prst="rect">
            <a:avLst/>
          </a:prstGeom>
        </p:spPr>
        <p:txBody>
          <a:bodyPr>
            <a:normAutofit/>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highlight>
                  <a:srgbClr val="FFFF00"/>
                </a:highlight>
              </a:rPr>
              <a:t>Insert core indictor information here:</a:t>
            </a:r>
          </a:p>
          <a:p>
            <a:endParaRPr lang="en-US" dirty="0">
              <a:highlight>
                <a:srgbClr val="FFFF00"/>
              </a:highlight>
            </a:endParaRPr>
          </a:p>
          <a:p>
            <a:r>
              <a:rPr lang="en-US" dirty="0" err="1">
                <a:highlight>
                  <a:srgbClr val="FFFF00"/>
                </a:highlight>
              </a:rPr>
              <a:t>Ie</a:t>
            </a:r>
            <a:r>
              <a:rPr lang="en-US" dirty="0">
                <a:highlight>
                  <a:srgbClr val="FFFF00"/>
                </a:highlight>
              </a:rPr>
              <a:t>. 7.1</a:t>
            </a:r>
          </a:p>
          <a:p>
            <a:r>
              <a:rPr lang="en-US" dirty="0">
                <a:highlight>
                  <a:srgbClr val="FFFF00"/>
                </a:highlight>
              </a:rPr>
              <a:t>7.2</a:t>
            </a:r>
          </a:p>
          <a:p>
            <a:r>
              <a:rPr lang="en-US" dirty="0">
                <a:highlight>
                  <a:srgbClr val="FFFF00"/>
                </a:highlight>
              </a:rPr>
              <a:t>7.3</a:t>
            </a:r>
          </a:p>
        </p:txBody>
      </p:sp>
    </p:spTree>
    <p:extLst>
      <p:ext uri="{BB962C8B-B14F-4D97-AF65-F5344CB8AC3E}">
        <p14:creationId xmlns:p14="http://schemas.microsoft.com/office/powerpoint/2010/main" val="1151270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0" y="2902230"/>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kumimoji="0" lang="en-US" sz="4400" b="0" i="0" u="none" strike="noStrike" kern="1200" cap="none" spc="0" normalizeH="0" baseline="0" noProof="0" dirty="0">
                <a:ln>
                  <a:noFill/>
                </a:ln>
                <a:solidFill>
                  <a:prstClr val="white"/>
                </a:solidFill>
                <a:effectLst/>
                <a:uLnTx/>
                <a:uFillTx/>
                <a:latin typeface="Arial"/>
                <a:ea typeface="+mn-ea"/>
                <a:cs typeface="+mn-cs"/>
              </a:rPr>
              <a:t>Gender</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62741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lh6.googleusercontent.com/p06Q4PGeOdsQgtGhfUzDrhvv5V7KY9SRgqfhr2DfR74jeacI3rFEvWd-bDvuoCH4LbIEDZm5pPmkCbg-_WYbSIn9xrEZdSzX4fDp3qFFRbPiQ3fmo7g5EFIHT8zT2Qn4B_Gn_Jr9MfY">
            <a:extLst>
              <a:ext uri="{FF2B5EF4-FFF2-40B4-BE49-F238E27FC236}">
                <a16:creationId xmlns:a16="http://schemas.microsoft.com/office/drawing/2014/main" id="{DB704A8B-8419-447E-B993-5D1465B10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9255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332ADD5-61FA-4BC9-9B7D-FE7F5D46463F}"/>
              </a:ext>
            </a:extLst>
          </p:cNvPr>
          <p:cNvSpPr/>
          <p:nvPr/>
        </p:nvSpPr>
        <p:spPr>
          <a:xfrm>
            <a:off x="1027794" y="1817385"/>
            <a:ext cx="10406062" cy="4401205"/>
          </a:xfrm>
          <a:prstGeom prst="rect">
            <a:avLst/>
          </a:prstGeom>
          <a:solidFill>
            <a:srgbClr val="000000">
              <a:alpha val="65882"/>
            </a:srgbClr>
          </a:solidFill>
          <a:ln>
            <a:noFill/>
          </a:ln>
        </p:spPr>
        <p:txBody>
          <a:bodyPr wrap="square">
            <a:spAutoFit/>
          </a:bodyPr>
          <a:lstStyle/>
          <a:p>
            <a:pPr marL="285750" lvl="0" indent="-285750">
              <a:buClr>
                <a:schemeClr val="bg1"/>
              </a:buClr>
              <a:buFont typeface="Arial" panose="020B0604020202020204" pitchFamily="34" charset="0"/>
              <a:buChar char="•"/>
            </a:pPr>
            <a:endParaRPr lang="en-US" sz="2000" dirty="0">
              <a:solidFill>
                <a:schemeClr val="bg1"/>
              </a:solidFill>
            </a:endParaRPr>
          </a:p>
          <a:p>
            <a:r>
              <a:rPr lang="en-US" sz="2400" dirty="0">
                <a:solidFill>
                  <a:schemeClr val="bg1"/>
                </a:solidFill>
              </a:rPr>
              <a:t>As a GEF 7 project, there </a:t>
            </a:r>
            <a:r>
              <a:rPr lang="en-US" sz="2400" dirty="0">
                <a:solidFill>
                  <a:schemeClr val="accent4"/>
                </a:solidFill>
              </a:rPr>
              <a:t>are GEF mandatory requirements</a:t>
            </a:r>
            <a:r>
              <a:rPr lang="en-US" sz="2400" dirty="0">
                <a:solidFill>
                  <a:schemeClr val="bg1"/>
                </a:solidFill>
              </a:rPr>
              <a:t> from the new GEF Policy on Gender Equality (2017), that need to be followed which were not present in previous GEF cycles.</a:t>
            </a:r>
          </a:p>
          <a:p>
            <a:endParaRPr lang="en-US" sz="2400" dirty="0">
              <a:solidFill>
                <a:schemeClr val="bg1"/>
              </a:solidFill>
            </a:endParaRPr>
          </a:p>
          <a:p>
            <a:r>
              <a:rPr lang="en-US" sz="2400" dirty="0">
                <a:solidFill>
                  <a:schemeClr val="bg1"/>
                </a:solidFill>
              </a:rPr>
              <a:t>The mandatory requirements are in line with the WWF Network Gender Policy. </a:t>
            </a:r>
          </a:p>
          <a:p>
            <a:endParaRPr lang="en-US" sz="2400" dirty="0">
              <a:solidFill>
                <a:schemeClr val="bg1"/>
              </a:solidFill>
            </a:endParaRPr>
          </a:p>
          <a:p>
            <a:r>
              <a:rPr lang="en-US" sz="2400" dirty="0">
                <a:solidFill>
                  <a:schemeClr val="bg1"/>
                </a:solidFill>
              </a:rPr>
              <a:t>The EA is thus required to follow these requirements to address gender considerations, making the concerns, roles and experiences of women and men an integral part of the whole project cycle.</a:t>
            </a:r>
          </a:p>
          <a:p>
            <a:pPr marL="285750" lvl="0" indent="-285750">
              <a:buClr>
                <a:schemeClr val="bg1"/>
              </a:buClr>
              <a:buFont typeface="Arial" panose="020B0604020202020204" pitchFamily="34" charset="0"/>
              <a:buChar char="•"/>
            </a:pPr>
            <a:endParaRPr kumimoji="0" lang="en-US" sz="2000" b="0" i="0" u="none" strike="noStrike" kern="1200" cap="none" spc="0" normalizeH="0" baseline="0" noProof="0" dirty="0">
              <a:ln>
                <a:noFill/>
              </a:ln>
              <a:solidFill>
                <a:schemeClr val="bg1"/>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2C7DEB59-2FA1-41AC-9DE8-DCF720B35DC9}"/>
              </a:ext>
            </a:extLst>
          </p:cNvPr>
          <p:cNvSpPr>
            <a:spLocks noGrp="1"/>
          </p:cNvSpPr>
          <p:nvPr>
            <p:ph type="body" sz="quarter" idx="12"/>
          </p:nvPr>
        </p:nvSpPr>
        <p:spPr>
          <a:xfrm>
            <a:off x="0" y="371748"/>
            <a:ext cx="12192000" cy="738664"/>
          </a:xfrm>
        </p:spPr>
        <p:txBody>
          <a:bodyPr/>
          <a:lstStyle/>
          <a:p>
            <a:r>
              <a:rPr lang="en-US" sz="4000" dirty="0"/>
              <a:t>    Gender Equality and Women’s Empowerment</a:t>
            </a:r>
          </a:p>
        </p:txBody>
      </p:sp>
    </p:spTree>
    <p:extLst>
      <p:ext uri="{BB962C8B-B14F-4D97-AF65-F5344CB8AC3E}">
        <p14:creationId xmlns:p14="http://schemas.microsoft.com/office/powerpoint/2010/main" val="27132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bird swimming in water&#10;&#10;Description automatically generated">
            <a:extLst>
              <a:ext uri="{FF2B5EF4-FFF2-40B4-BE49-F238E27FC236}">
                <a16:creationId xmlns:a16="http://schemas.microsoft.com/office/drawing/2014/main" id="{FFE2ABC0-E243-4DC3-A1F7-5AA5299D1368}"/>
              </a:ext>
            </a:extLst>
          </p:cNvPr>
          <p:cNvPicPr>
            <a:picLocks noChangeAspect="1"/>
          </p:cNvPicPr>
          <p:nvPr/>
        </p:nvPicPr>
        <p:blipFill rotWithShape="1">
          <a:blip r:embed="rId3">
            <a:extLst>
              <a:ext uri="{28A0092B-C50C-407E-A947-70E740481C1C}">
                <a14:useLocalDpi xmlns:a14="http://schemas.microsoft.com/office/drawing/2010/main" val="0"/>
              </a:ext>
            </a:extLst>
          </a:blip>
          <a:srcRect t="15499" b="-2826"/>
          <a:stretch/>
        </p:blipFill>
        <p:spPr>
          <a:xfrm>
            <a:off x="0" y="19455"/>
            <a:ext cx="12192000" cy="7087337"/>
          </a:xfrm>
          <a:prstGeom prst="rect">
            <a:avLst/>
          </a:prstGeom>
        </p:spPr>
      </p:pic>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0" y="833517"/>
            <a:ext cx="12188017" cy="1181862"/>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000" dirty="0">
                <a:solidFill>
                  <a:prstClr val="white"/>
                </a:solidFill>
                <a:latin typeface="Arial" panose="020B0604020202020204" pitchFamily="34" charset="0"/>
                <a:cs typeface="Arial" panose="020B0604020202020204" pitchFamily="34" charset="0"/>
              </a:rPr>
              <a:t>Designing a GEF Project:</a:t>
            </a:r>
          </a:p>
          <a:p>
            <a:pPr lvl="0"/>
            <a:r>
              <a:rPr lang="en-US" dirty="0">
                <a:solidFill>
                  <a:schemeClr val="accent4"/>
                </a:solidFill>
                <a:latin typeface="Arial" panose="020B0604020202020204" pitchFamily="34" charset="0"/>
                <a:cs typeface="Arial" panose="020B0604020202020204" pitchFamily="34" charset="0"/>
              </a:rPr>
              <a:t>Review Approved PIF</a:t>
            </a:r>
          </a:p>
        </p:txBody>
      </p:sp>
      <p:sp>
        <p:nvSpPr>
          <p:cNvPr id="4" name="Content Placeholder 2">
            <a:extLst>
              <a:ext uri="{FF2B5EF4-FFF2-40B4-BE49-F238E27FC236}">
                <a16:creationId xmlns:a16="http://schemas.microsoft.com/office/drawing/2014/main" id="{36CC4696-E59D-4A22-8D74-A1AD88FB4458}"/>
              </a:ext>
            </a:extLst>
          </p:cNvPr>
          <p:cNvSpPr txBox="1">
            <a:spLocks/>
          </p:cNvSpPr>
          <p:nvPr/>
        </p:nvSpPr>
        <p:spPr>
          <a:xfrm>
            <a:off x="7194030" y="2502838"/>
            <a:ext cx="4459705" cy="4022725"/>
          </a:xfrm>
          <a:prstGeom prst="rect">
            <a:avLst/>
          </a:prstGeom>
          <a:solidFill>
            <a:srgbClr val="000000">
              <a:alpha val="45098"/>
            </a:srgbClr>
          </a:solidFill>
        </p:spPr>
        <p:txBody>
          <a:bodyPr vert="horz" lIns="91440" tIns="182880" rIns="0" bIns="0" rtlCol="0">
            <a:noAutofit/>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solidFill>
                  <a:schemeClr val="bg1"/>
                </a:solidFill>
              </a:rPr>
              <a:t>Environmental problem</a:t>
            </a:r>
          </a:p>
          <a:p>
            <a:pPr marL="457200" indent="-457200">
              <a:buFont typeface="Arial" panose="020B0604020202020204" pitchFamily="34" charset="0"/>
              <a:buChar char="•"/>
            </a:pPr>
            <a:r>
              <a:rPr lang="en-US" sz="2800" dirty="0">
                <a:solidFill>
                  <a:schemeClr val="bg1"/>
                </a:solidFill>
              </a:rPr>
              <a:t>Barriers</a:t>
            </a:r>
          </a:p>
          <a:p>
            <a:pPr marL="457200" indent="-457200">
              <a:buFont typeface="Arial" panose="020B0604020202020204" pitchFamily="34" charset="0"/>
              <a:buChar char="•"/>
            </a:pPr>
            <a:r>
              <a:rPr lang="en-US" sz="2800" dirty="0">
                <a:solidFill>
                  <a:schemeClr val="bg1"/>
                </a:solidFill>
              </a:rPr>
              <a:t>Baseline</a:t>
            </a:r>
          </a:p>
          <a:p>
            <a:pPr marL="457200" indent="-457200">
              <a:buFont typeface="Arial" panose="020B0604020202020204" pitchFamily="34" charset="0"/>
              <a:buChar char="•"/>
            </a:pPr>
            <a:r>
              <a:rPr lang="en-US" sz="2800" dirty="0">
                <a:solidFill>
                  <a:schemeClr val="bg1"/>
                </a:solidFill>
              </a:rPr>
              <a:t>Project objective</a:t>
            </a:r>
          </a:p>
          <a:p>
            <a:pPr marL="457200" indent="-457200">
              <a:buFont typeface="Arial" panose="020B0604020202020204" pitchFamily="34" charset="0"/>
              <a:buChar char="•"/>
            </a:pPr>
            <a:r>
              <a:rPr lang="en-US" sz="2800" dirty="0">
                <a:solidFill>
                  <a:schemeClr val="bg1"/>
                </a:solidFill>
              </a:rPr>
              <a:t>Project strategy</a:t>
            </a:r>
          </a:p>
          <a:p>
            <a:pPr marL="457200" indent="-457200">
              <a:buFont typeface="Arial" panose="020B0604020202020204" pitchFamily="34" charset="0"/>
              <a:buChar char="•"/>
            </a:pPr>
            <a:r>
              <a:rPr lang="en-US" sz="2800" dirty="0">
                <a:solidFill>
                  <a:schemeClr val="bg1"/>
                </a:solidFill>
              </a:rPr>
              <a:t>Global environmental benefits</a:t>
            </a:r>
            <a:endParaRPr lang="en-US" sz="2800" dirty="0">
              <a:solidFill>
                <a:schemeClr val="bg1"/>
              </a:solidFill>
              <a:highlight>
                <a:srgbClr val="FFFF00"/>
              </a:highlight>
            </a:endParaRPr>
          </a:p>
        </p:txBody>
      </p:sp>
    </p:spTree>
    <p:extLst>
      <p:ext uri="{BB962C8B-B14F-4D97-AF65-F5344CB8AC3E}">
        <p14:creationId xmlns:p14="http://schemas.microsoft.com/office/powerpoint/2010/main" val="2684406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riding on the back of a boat in the water&#10;&#10;Description automatically generated">
            <a:extLst>
              <a:ext uri="{FF2B5EF4-FFF2-40B4-BE49-F238E27FC236}">
                <a16:creationId xmlns:a16="http://schemas.microsoft.com/office/drawing/2014/main" id="{E3AECA5F-FE71-4469-A0C5-2664CC53FB47}"/>
              </a:ext>
            </a:extLst>
          </p:cNvPr>
          <p:cNvPicPr>
            <a:picLocks noChangeAspect="1"/>
          </p:cNvPicPr>
          <p:nvPr/>
        </p:nvPicPr>
        <p:blipFill rotWithShape="1">
          <a:blip r:embed="rId3">
            <a:extLst>
              <a:ext uri="{28A0092B-C50C-407E-A947-70E740481C1C}">
                <a14:useLocalDpi xmlns:a14="http://schemas.microsoft.com/office/drawing/2010/main" val="0"/>
              </a:ext>
            </a:extLst>
          </a:blip>
          <a:srcRect t="9778" b="5762"/>
          <a:stretch/>
        </p:blipFill>
        <p:spPr>
          <a:xfrm>
            <a:off x="1" y="1"/>
            <a:ext cx="12192000" cy="6858000"/>
          </a:xfrm>
          <a:prstGeom prst="rect">
            <a:avLst/>
          </a:prstGeom>
        </p:spPr>
      </p:pic>
      <p:sp>
        <p:nvSpPr>
          <p:cNvPr id="2" name="Rectangle 1">
            <a:extLst>
              <a:ext uri="{FF2B5EF4-FFF2-40B4-BE49-F238E27FC236}">
                <a16:creationId xmlns:a16="http://schemas.microsoft.com/office/drawing/2014/main" id="{02A1C88D-896E-4174-B0BF-4295C4091873}"/>
              </a:ext>
            </a:extLst>
          </p:cNvPr>
          <p:cNvSpPr/>
          <p:nvPr/>
        </p:nvSpPr>
        <p:spPr>
          <a:xfrm>
            <a:off x="0" y="-1"/>
            <a:ext cx="12208583" cy="6858000"/>
          </a:xfrm>
          <a:prstGeom prst="rect">
            <a:avLst/>
          </a:prstGeom>
          <a:solidFill>
            <a:schemeClr val="tx1">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
            <a:extLst>
              <a:ext uri="{FF2B5EF4-FFF2-40B4-BE49-F238E27FC236}">
                <a16:creationId xmlns:a16="http://schemas.microsoft.com/office/drawing/2014/main" id="{ED41A3E9-12E3-4981-A966-DB14E6E418A9}"/>
              </a:ext>
            </a:extLst>
          </p:cNvPr>
          <p:cNvSpPr txBox="1">
            <a:spLocks/>
          </p:cNvSpPr>
          <p:nvPr/>
        </p:nvSpPr>
        <p:spPr>
          <a:xfrm>
            <a:off x="691552" y="1442090"/>
            <a:ext cx="10808896" cy="4493538"/>
          </a:xfrm>
          <a:prstGeom prst="rect">
            <a:avLst/>
          </a:prstGeom>
          <a:no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l">
              <a:buFontTx/>
              <a:buChar char="-"/>
            </a:pPr>
            <a:r>
              <a:rPr lang="en-US" sz="1800" b="1" u="sng" dirty="0">
                <a:latin typeface="Arial" panose="020B0604020202020204" pitchFamily="34" charset="0"/>
                <a:cs typeface="Arial" panose="020B0604020202020204" pitchFamily="34" charset="0"/>
              </a:rPr>
              <a:t>Mandatory requirements at </a:t>
            </a:r>
            <a:r>
              <a:rPr lang="en-US" sz="1800" b="1" u="sng" dirty="0" err="1">
                <a:latin typeface="Arial" panose="020B0604020202020204" pitchFamily="34" charset="0"/>
                <a:cs typeface="Arial" panose="020B0604020202020204" pitchFamily="34" charset="0"/>
              </a:rPr>
              <a:t>ProDoc</a:t>
            </a:r>
            <a:r>
              <a:rPr lang="en-US" sz="1800" b="1" u="sng" dirty="0">
                <a:latin typeface="Arial" panose="020B0604020202020204" pitchFamily="34" charset="0"/>
                <a:cs typeface="Arial" panose="020B0604020202020204" pitchFamily="34" charset="0"/>
              </a:rPr>
              <a:t> stage</a:t>
            </a:r>
            <a:r>
              <a:rPr lang="en-US" sz="1800" b="1" dirty="0">
                <a:latin typeface="Arial" panose="020B0604020202020204" pitchFamily="34" charset="0"/>
                <a:cs typeface="Arial" panose="020B0604020202020204" pitchFamily="34" charset="0"/>
              </a:rPr>
              <a:t> - The project team </a:t>
            </a:r>
            <a:r>
              <a:rPr lang="en-US" sz="1800" b="1" dirty="0">
                <a:solidFill>
                  <a:srgbClr val="FFCC66"/>
                </a:solidFill>
                <a:cs typeface="Arial" panose="020B0604020202020204" pitchFamily="34" charset="0"/>
              </a:rPr>
              <a:t>is required to:</a:t>
            </a:r>
          </a:p>
          <a:p>
            <a:pPr marL="285750" lvl="0" indent="-285750">
              <a:buFontTx/>
              <a:buChar char="-"/>
            </a:pPr>
            <a:endParaRPr lang="en-US" sz="1800" b="1" dirty="0">
              <a:solidFill>
                <a:schemeClr val="tx2">
                  <a:lumMod val="60000"/>
                  <a:lumOff val="40000"/>
                </a:schemeClr>
              </a:solidFill>
              <a:latin typeface="Arial" panose="020B0604020202020204" pitchFamily="34" charset="0"/>
              <a:cs typeface="Arial" panose="020B0604020202020204" pitchFamily="34" charset="0"/>
            </a:endParaRPr>
          </a:p>
          <a:p>
            <a:pPr marL="285750" indent="-285750" algn="l">
              <a:buFontTx/>
              <a:buChar char="-"/>
            </a:pPr>
            <a:r>
              <a:rPr lang="en-US" sz="1800" b="1" dirty="0">
                <a:solidFill>
                  <a:srgbClr val="FFCC66"/>
                </a:solidFill>
                <a:cs typeface="Arial" panose="020B0604020202020204" pitchFamily="34" charset="0"/>
              </a:rPr>
              <a:t>Undertake a desk study to identify gender issues </a:t>
            </a:r>
            <a:r>
              <a:rPr lang="en-US" sz="1800" dirty="0">
                <a:latin typeface="Arial" panose="020B0604020202020204" pitchFamily="34" charset="0"/>
                <a:cs typeface="Arial" panose="020B0604020202020204" pitchFamily="34" charset="0"/>
              </a:rPr>
              <a:t>as relevant to the country and specific to the </a:t>
            </a:r>
            <a:r>
              <a:rPr lang="en-US" sz="1800" b="1" dirty="0">
                <a:solidFill>
                  <a:srgbClr val="FFCC66"/>
                </a:solidFill>
                <a:cs typeface="Arial" panose="020B0604020202020204" pitchFamily="34" charset="0"/>
              </a:rPr>
              <a:t>project</a:t>
            </a:r>
          </a:p>
          <a:p>
            <a:pPr marL="285750" indent="-285750" algn="l">
              <a:buFontTx/>
              <a:buChar char="-"/>
            </a:pPr>
            <a:r>
              <a:rPr lang="en-US" sz="1800" dirty="0">
                <a:latin typeface="Arial" panose="020B0604020202020204" pitchFamily="34" charset="0"/>
                <a:cs typeface="Arial" panose="020B0604020202020204" pitchFamily="34" charset="0"/>
              </a:rPr>
              <a:t>Conduct</a:t>
            </a:r>
            <a:r>
              <a:rPr lang="en-US" sz="1800" dirty="0">
                <a:solidFill>
                  <a:schemeClr val="tx2">
                    <a:lumMod val="75000"/>
                  </a:schemeClr>
                </a:solidFill>
                <a:latin typeface="Arial" panose="020B0604020202020204" pitchFamily="34" charset="0"/>
                <a:cs typeface="Arial" panose="020B0604020202020204" pitchFamily="34" charset="0"/>
              </a:rPr>
              <a:t> </a:t>
            </a:r>
            <a:r>
              <a:rPr lang="en-US" sz="1800" b="1" dirty="0">
                <a:solidFill>
                  <a:srgbClr val="FFCC66"/>
                </a:solidFill>
                <a:cs typeface="Arial" panose="020B0604020202020204" pitchFamily="34" charset="0"/>
              </a:rPr>
              <a:t>gender-responsive Stakeholder Consultations</a:t>
            </a:r>
          </a:p>
          <a:p>
            <a:pPr lvl="0" algn="l"/>
            <a:endParaRPr lang="en-US" sz="800" dirty="0">
              <a:latin typeface="Arial" panose="020B0604020202020204" pitchFamily="34" charset="0"/>
              <a:cs typeface="Arial" panose="020B0604020202020204" pitchFamily="34" charset="0"/>
            </a:endParaRPr>
          </a:p>
          <a:p>
            <a:pPr marL="285750" lvl="0" indent="-285750" algn="l">
              <a:buFontTx/>
              <a:buChar char="-"/>
            </a:pPr>
            <a:r>
              <a:rPr lang="en-US" sz="1800" dirty="0">
                <a:latin typeface="Arial" panose="020B0604020202020204" pitchFamily="34" charset="0"/>
                <a:cs typeface="Arial" panose="020B0604020202020204" pitchFamily="34" charset="0"/>
              </a:rPr>
              <a:t>Conduct</a:t>
            </a:r>
            <a:r>
              <a:rPr lang="en-US" sz="1800" dirty="0">
                <a:solidFill>
                  <a:schemeClr val="tx2">
                    <a:lumMod val="75000"/>
                  </a:schemeClr>
                </a:solidFill>
                <a:latin typeface="Arial" panose="020B0604020202020204" pitchFamily="34" charset="0"/>
                <a:cs typeface="Arial" panose="020B0604020202020204" pitchFamily="34" charset="0"/>
              </a:rPr>
              <a:t> </a:t>
            </a:r>
            <a:r>
              <a:rPr lang="en-US" sz="1800" b="1" dirty="0">
                <a:solidFill>
                  <a:srgbClr val="FFCC66"/>
                </a:solidFill>
                <a:cs typeface="Arial" panose="020B0604020202020204" pitchFamily="34" charset="0"/>
              </a:rPr>
              <a:t>Socio-economic Assessment, including Gender Analysis </a:t>
            </a:r>
          </a:p>
          <a:p>
            <a:pPr marL="285750" lvl="0" indent="-285750" algn="l">
              <a:buFontTx/>
              <a:buChar char="-"/>
            </a:pPr>
            <a:endParaRPr lang="en-US" sz="800" dirty="0">
              <a:latin typeface="Arial" panose="020B0604020202020204" pitchFamily="34" charset="0"/>
              <a:cs typeface="Arial" panose="020B0604020202020204" pitchFamily="34" charset="0"/>
            </a:endParaRPr>
          </a:p>
          <a:p>
            <a:pPr marL="285750" indent="-285750" algn="l">
              <a:buFontTx/>
              <a:buChar char="-"/>
            </a:pPr>
            <a:r>
              <a:rPr lang="en-US" sz="1800" dirty="0">
                <a:latin typeface="Arial" panose="020B0604020202020204" pitchFamily="34" charset="0"/>
                <a:cs typeface="Arial" panose="020B0604020202020204" pitchFamily="34" charset="0"/>
              </a:rPr>
              <a:t>Produce a</a:t>
            </a:r>
            <a:r>
              <a:rPr lang="en-US" sz="1800" dirty="0">
                <a:solidFill>
                  <a:schemeClr val="tx2">
                    <a:lumMod val="75000"/>
                  </a:schemeClr>
                </a:solidFill>
                <a:latin typeface="Arial" panose="020B0604020202020204" pitchFamily="34" charset="0"/>
                <a:cs typeface="Arial" panose="020B0604020202020204" pitchFamily="34" charset="0"/>
              </a:rPr>
              <a:t> </a:t>
            </a:r>
            <a:r>
              <a:rPr lang="en-US" sz="1800" b="1" dirty="0">
                <a:solidFill>
                  <a:srgbClr val="FFCC66"/>
                </a:solidFill>
                <a:cs typeface="Arial" panose="020B0604020202020204" pitchFamily="34" charset="0"/>
              </a:rPr>
              <a:t>Gender Action Plan </a:t>
            </a:r>
            <a:r>
              <a:rPr lang="en-US" sz="1800" dirty="0">
                <a:latin typeface="Arial" panose="020B0604020202020204" pitchFamily="34" charset="0"/>
                <a:cs typeface="Arial" panose="020B0604020202020204" pitchFamily="34" charset="0"/>
              </a:rPr>
              <a:t>and inform the development of gender-responsive activities using the </a:t>
            </a:r>
            <a:r>
              <a:rPr lang="en-US" sz="1800" b="1" dirty="0">
                <a:solidFill>
                  <a:srgbClr val="FFCC66"/>
                </a:solidFill>
                <a:cs typeface="Arial" panose="020B0604020202020204" pitchFamily="34" charset="0"/>
              </a:rPr>
              <a:t>Socio-economic Assessment and Gender Analysis</a:t>
            </a:r>
          </a:p>
          <a:p>
            <a:pPr algn="l"/>
            <a:endParaRPr lang="en-US" sz="1800" b="1" dirty="0">
              <a:solidFill>
                <a:srgbClr val="FFCC66"/>
              </a:solidFill>
              <a:cs typeface="Arial" panose="020B0604020202020204" pitchFamily="34" charset="0"/>
            </a:endParaRPr>
          </a:p>
          <a:p>
            <a:pPr marL="285750" lvl="0" indent="-285750" algn="l">
              <a:buFontTx/>
              <a:buChar char="-"/>
            </a:pPr>
            <a:r>
              <a:rPr lang="en-US" sz="1800" dirty="0">
                <a:latin typeface="Arial" panose="020B0604020202020204" pitchFamily="34" charset="0"/>
                <a:cs typeface="Arial" panose="020B0604020202020204" pitchFamily="34" charset="0"/>
              </a:rPr>
              <a:t>The</a:t>
            </a:r>
            <a:r>
              <a:rPr lang="en-US" sz="1800" b="1" dirty="0">
                <a:solidFill>
                  <a:srgbClr val="FFCC66"/>
                </a:solidFill>
                <a:cs typeface="Arial" panose="020B0604020202020204" pitchFamily="34" charset="0"/>
              </a:rPr>
              <a:t> Results Framework contains gender-responsive actions - </a:t>
            </a:r>
            <a:r>
              <a:rPr lang="en-US" sz="1800" dirty="0">
                <a:latin typeface="Arial" panose="020B0604020202020204" pitchFamily="34" charset="0"/>
                <a:cs typeface="Arial" panose="020B0604020202020204" pitchFamily="34" charset="0"/>
              </a:rPr>
              <a:t>gender-specific indicators &amp; sex-disaggregated data </a:t>
            </a:r>
          </a:p>
          <a:p>
            <a:pPr marL="285750" lvl="0" indent="-285750">
              <a:buFontTx/>
              <a:buChar char="-"/>
            </a:pPr>
            <a:endParaRPr lang="en-US" sz="800" dirty="0">
              <a:latin typeface="Arial" panose="020B0604020202020204" pitchFamily="34" charset="0"/>
              <a:cs typeface="Arial" panose="020B0604020202020204" pitchFamily="34" charset="0"/>
            </a:endParaRPr>
          </a:p>
          <a:p>
            <a:pPr marL="285750" lvl="0" indent="-285750">
              <a:buFontTx/>
              <a:buChar char="-"/>
            </a:pPr>
            <a:r>
              <a:rPr lang="en-US" sz="1800" dirty="0">
                <a:latin typeface="Arial" panose="020B0604020202020204" pitchFamily="34" charset="0"/>
                <a:cs typeface="Arial" panose="020B0604020202020204" pitchFamily="34" charset="0"/>
              </a:rPr>
              <a:t>Contribute to </a:t>
            </a:r>
            <a:r>
              <a:rPr lang="en-US" sz="1800" b="1" dirty="0">
                <a:solidFill>
                  <a:srgbClr val="FFCC66"/>
                </a:solidFill>
                <a:cs typeface="Arial" panose="020B0604020202020204" pitchFamily="34" charset="0"/>
              </a:rPr>
              <a:t>closing gender gaps and promote GEWE </a:t>
            </a:r>
            <a:r>
              <a:rPr lang="en-US" sz="1800" dirty="0">
                <a:latin typeface="Arial" panose="020B0604020202020204" pitchFamily="34" charset="0"/>
                <a:cs typeface="Arial" panose="020B0604020202020204" pitchFamily="34" charset="0"/>
              </a:rPr>
              <a:t>through at least one of these categories:</a:t>
            </a:r>
          </a:p>
          <a:p>
            <a:pPr marL="895335" lvl="1" indent="-285750">
              <a:buFont typeface="Courier New" panose="02070309020205020404" pitchFamily="49" charset="0"/>
              <a:buChar char="o"/>
            </a:pPr>
            <a:r>
              <a:rPr lang="en-US" sz="1800" dirty="0">
                <a:solidFill>
                  <a:schemeClr val="bg1"/>
                </a:solidFill>
                <a:latin typeface="Arial" panose="020B0604020202020204" pitchFamily="34" charset="0"/>
                <a:cs typeface="Arial" panose="020B0604020202020204" pitchFamily="34" charset="0"/>
              </a:rPr>
              <a:t>Contributing to equal access to and control of natural resources of women and men</a:t>
            </a:r>
          </a:p>
          <a:p>
            <a:pPr marL="895335" lvl="1" indent="-285750">
              <a:buFont typeface="Courier New" panose="02070309020205020404" pitchFamily="49" charset="0"/>
              <a:buChar char="o"/>
            </a:pPr>
            <a:r>
              <a:rPr lang="en-US" sz="1800" dirty="0">
                <a:solidFill>
                  <a:schemeClr val="bg1"/>
                </a:solidFill>
                <a:latin typeface="Arial" panose="020B0604020202020204" pitchFamily="34" charset="0"/>
                <a:cs typeface="Arial" panose="020B0604020202020204" pitchFamily="34" charset="0"/>
              </a:rPr>
              <a:t>Improving the participation and decision-making of women in natural resource governance</a:t>
            </a:r>
          </a:p>
          <a:p>
            <a:pPr marL="895335" lvl="1" indent="-285750">
              <a:buFont typeface="Courier New" panose="02070309020205020404" pitchFamily="49" charset="0"/>
              <a:buChar char="o"/>
            </a:pPr>
            <a:r>
              <a:rPr lang="en-US" sz="1800" dirty="0">
                <a:solidFill>
                  <a:schemeClr val="bg1"/>
                </a:solidFill>
                <a:latin typeface="Arial" panose="020B0604020202020204" pitchFamily="34" charset="0"/>
                <a:cs typeface="Arial" panose="020B0604020202020204" pitchFamily="34" charset="0"/>
              </a:rPr>
              <a:t>Targeting socio-economic benefits and services for women</a:t>
            </a:r>
          </a:p>
        </p:txBody>
      </p:sp>
      <p:sp>
        <p:nvSpPr>
          <p:cNvPr id="14" name="Text Placeholder 1">
            <a:extLst>
              <a:ext uri="{FF2B5EF4-FFF2-40B4-BE49-F238E27FC236}">
                <a16:creationId xmlns:a16="http://schemas.microsoft.com/office/drawing/2014/main" id="{36D1F479-2D4C-4E7D-BDEB-94D219BE897C}"/>
              </a:ext>
            </a:extLst>
          </p:cNvPr>
          <p:cNvSpPr txBox="1">
            <a:spLocks/>
          </p:cNvSpPr>
          <p:nvPr/>
        </p:nvSpPr>
        <p:spPr>
          <a:xfrm>
            <a:off x="744538" y="479564"/>
            <a:ext cx="12192000" cy="683264"/>
          </a:xfrm>
          <a:prstGeom prst="rect">
            <a:avLst/>
          </a:prstGeom>
          <a:noFill/>
        </p:spPr>
        <p:txBody>
          <a:bodyPr vert="horz" wrap="square" lIns="91440" tIns="91440" rIns="91440" bIns="91440">
            <a:spAutoFit/>
          </a:bodyPr>
          <a:lstStyle>
            <a:lvl1pPr marL="0" indent="0" algn="ctr" defTabSz="609585" rtl="0" eaLnBrk="0" fontAlgn="base" hangingPunct="0">
              <a:lnSpc>
                <a:spcPct val="90000"/>
              </a:lnSpc>
              <a:spcBef>
                <a:spcPts val="0"/>
              </a:spcBef>
              <a:spcAft>
                <a:spcPct val="0"/>
              </a:spcAft>
              <a:buFont typeface="Arial" pitchFamily="34" charset="0"/>
              <a:buNone/>
              <a:defRPr sz="4267" kern="1200" baseline="0">
                <a:solidFill>
                  <a:schemeClr val="bg1"/>
                </a:solidFill>
                <a:latin typeface="+mn-lt"/>
                <a:ea typeface="+mn-ea"/>
                <a:cs typeface="+mn-cs"/>
              </a:defRPr>
            </a:lvl1pPr>
            <a:lvl2pPr marL="377943" indent="-457189" algn="l" defTabSz="609585" rtl="0" eaLnBrk="0" fontAlgn="base" hangingPunct="0">
              <a:spcBef>
                <a:spcPts val="576"/>
              </a:spcBef>
              <a:spcAft>
                <a:spcPct val="0"/>
              </a:spcAft>
              <a:buFont typeface="Arial"/>
              <a:buChar char="•"/>
              <a:defRPr sz="2667" kern="1200">
                <a:solidFill>
                  <a:schemeClr val="tx1"/>
                </a:solidFill>
                <a:latin typeface="+mn-lt"/>
                <a:ea typeface="+mn-ea"/>
                <a:cs typeface="+mn-cs"/>
              </a:defRPr>
            </a:lvl2pPr>
            <a:lvl3pPr marL="624400" indent="-380990" algn="l" defTabSz="609585" rtl="0" eaLnBrk="0" fontAlgn="base" hangingPunct="0">
              <a:spcBef>
                <a:spcPct val="20000"/>
              </a:spcBef>
              <a:spcAft>
                <a:spcPct val="0"/>
              </a:spcAft>
              <a:buFont typeface="Arial"/>
              <a:buChar char="•"/>
              <a:defRPr sz="2667" kern="1200">
                <a:solidFill>
                  <a:schemeClr val="tx1"/>
                </a:solidFill>
                <a:latin typeface="+mn-lt"/>
                <a:ea typeface="+mn-ea"/>
                <a:cs typeface="+mn-cs"/>
              </a:defRPr>
            </a:lvl3pPr>
            <a:lvl4pPr marL="1828754" indent="0" algn="l" defTabSz="609585" rtl="0" eaLnBrk="0" fontAlgn="base" hangingPunct="0">
              <a:spcBef>
                <a:spcPct val="20000"/>
              </a:spcBef>
              <a:spcAft>
                <a:spcPct val="0"/>
              </a:spcAft>
              <a:buFont typeface="Arial" pitchFamily="34" charset="0"/>
              <a:buNone/>
              <a:defRPr sz="2133" kern="1200" baseline="0">
                <a:solidFill>
                  <a:schemeClr val="tx1"/>
                </a:solidFill>
                <a:latin typeface="+mn-lt"/>
                <a:ea typeface="+mn-ea"/>
                <a:cs typeface="+mn-cs"/>
              </a:defRPr>
            </a:lvl4pPr>
            <a:lvl5pPr marL="2438339" indent="0" algn="l" defTabSz="609585" rtl="0" eaLnBrk="0" fontAlgn="base" hangingPunct="0">
              <a:spcBef>
                <a:spcPct val="20000"/>
              </a:spcBef>
              <a:spcAft>
                <a:spcPct val="0"/>
              </a:spcAft>
              <a:buFont typeface="Arial" pitchFamily="34" charset="0"/>
              <a:buNone/>
              <a:defRPr sz="21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0" fontAlgn="base" latinLnBrk="0" hangingPunct="0">
              <a:lnSpc>
                <a:spcPct val="90000"/>
              </a:lnSpc>
              <a:spcBef>
                <a:spcPts val="0"/>
              </a:spcBef>
              <a:spcAft>
                <a:spcPct val="0"/>
              </a:spcAft>
              <a:buClrTx/>
              <a:buSzTx/>
              <a:buFont typeface="Arial" pitchFamily="34" charset="0"/>
              <a:buNone/>
              <a:tabLst/>
              <a:defRPr/>
            </a:pPr>
            <a:r>
              <a:rPr kumimoji="0" lang="en-US" sz="3600" b="0" i="0" u="none" strike="noStrike" kern="1200" cap="none" spc="0" normalizeH="0" baseline="0" noProof="0" dirty="0">
                <a:ln>
                  <a:noFill/>
                </a:ln>
                <a:solidFill>
                  <a:sysClr val="window" lastClr="FFFFFF"/>
                </a:solidFill>
                <a:effectLst/>
                <a:uLnTx/>
                <a:uFillTx/>
                <a:latin typeface="Arial"/>
                <a:ea typeface="+mn-ea"/>
                <a:cs typeface="+mn-cs"/>
              </a:rPr>
              <a:t> Gender Equality and Women’s Empowerment</a:t>
            </a:r>
            <a:endParaRPr kumimoji="0" lang="en-US" sz="3600" b="0" i="0" u="sng" strike="noStrike" kern="1200" cap="none" spc="0" normalizeH="0" baseline="0" noProof="0" dirty="0">
              <a:ln>
                <a:noFill/>
              </a:ln>
              <a:solidFill>
                <a:sysClr val="window" lastClr="FFFFFF"/>
              </a:solidFill>
              <a:effectLst/>
              <a:uLnTx/>
              <a:uFillTx/>
              <a:latin typeface="Arial" charset="0"/>
              <a:ea typeface="+mn-ea"/>
              <a:cs typeface="Arial" charset="0"/>
            </a:endParaRPr>
          </a:p>
        </p:txBody>
      </p:sp>
    </p:spTree>
    <p:extLst>
      <p:ext uri="{BB962C8B-B14F-4D97-AF65-F5344CB8AC3E}">
        <p14:creationId xmlns:p14="http://schemas.microsoft.com/office/powerpoint/2010/main" val="353981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86"/>
        <p:cNvGrpSpPr/>
        <p:nvPr/>
      </p:nvGrpSpPr>
      <p:grpSpPr>
        <a:xfrm>
          <a:off x="0" y="0"/>
          <a:ext cx="0" cy="0"/>
          <a:chOff x="0" y="0"/>
          <a:chExt cx="0" cy="0"/>
        </a:xfrm>
      </p:grpSpPr>
      <p:sp>
        <p:nvSpPr>
          <p:cNvPr id="387" name="Google Shape;387;p53"/>
          <p:cNvSpPr txBox="1">
            <a:spLocks noGrp="1"/>
          </p:cNvSpPr>
          <p:nvPr>
            <p:ph type="body" idx="1"/>
          </p:nvPr>
        </p:nvSpPr>
        <p:spPr>
          <a:xfrm>
            <a:off x="0" y="464147"/>
            <a:ext cx="12192000" cy="775662"/>
          </a:xfrm>
          <a:prstGeom prst="rect">
            <a:avLst/>
          </a:prstGeom>
          <a:solidFill>
            <a:schemeClr val="dk1">
              <a:alpha val="34901"/>
            </a:schemeClr>
          </a:solid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4200"/>
              <a:buNone/>
            </a:pPr>
            <a:r>
              <a:rPr lang="en-US" dirty="0"/>
              <a:t>Gender </a:t>
            </a:r>
            <a:endParaRPr dirty="0"/>
          </a:p>
        </p:txBody>
      </p:sp>
      <p:grpSp>
        <p:nvGrpSpPr>
          <p:cNvPr id="388" name="Google Shape;388;p53"/>
          <p:cNvGrpSpPr/>
          <p:nvPr/>
        </p:nvGrpSpPr>
        <p:grpSpPr>
          <a:xfrm>
            <a:off x="627743" y="1855561"/>
            <a:ext cx="10840357" cy="4070580"/>
            <a:chOff x="261257" y="1712686"/>
            <a:chExt cx="10940143" cy="4070580"/>
          </a:xfrm>
          <a:solidFill>
            <a:schemeClr val="tx2">
              <a:lumMod val="20000"/>
              <a:lumOff val="80000"/>
            </a:schemeClr>
          </a:solidFill>
        </p:grpSpPr>
        <p:sp>
          <p:nvSpPr>
            <p:cNvPr id="389" name="Google Shape;389;p53"/>
            <p:cNvSpPr txBox="1"/>
            <p:nvPr/>
          </p:nvSpPr>
          <p:spPr>
            <a:xfrm>
              <a:off x="261257" y="1712686"/>
              <a:ext cx="2801257" cy="522514"/>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2"/>
                  </a:solidFill>
                  <a:effectLst/>
                  <a:uLnTx/>
                  <a:uFillTx/>
                  <a:latin typeface="Arial"/>
                  <a:ea typeface="Arial"/>
                  <a:cs typeface="Arial"/>
                  <a:sym typeface="Arial"/>
                </a:rPr>
                <a:t>Desktop gender study</a:t>
              </a:r>
              <a:endParaRPr kumimoji="0" sz="1800" b="0" i="0" u="none" strike="noStrike" kern="1200" cap="none" spc="0" normalizeH="0" baseline="0" noProof="0">
                <a:ln>
                  <a:noFill/>
                </a:ln>
                <a:solidFill>
                  <a:schemeClr val="bg2"/>
                </a:solidFill>
                <a:effectLst/>
                <a:uLnTx/>
                <a:uFillTx/>
                <a:latin typeface="Arial"/>
              </a:endParaRPr>
            </a:p>
          </p:txBody>
        </p:sp>
        <p:sp>
          <p:nvSpPr>
            <p:cNvPr id="390" name="Google Shape;390;p53"/>
            <p:cNvSpPr txBox="1"/>
            <p:nvPr/>
          </p:nvSpPr>
          <p:spPr>
            <a:xfrm>
              <a:off x="261257" y="2728006"/>
              <a:ext cx="2801257" cy="915079"/>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2"/>
                  </a:solidFill>
                  <a:latin typeface="Arial"/>
                  <a:ea typeface="Arial"/>
                  <a:cs typeface="Arial"/>
                  <a:sym typeface="Arial"/>
                </a:rPr>
                <a:t>G</a:t>
              </a:r>
              <a:r>
                <a:rPr kumimoji="0" lang="en-US" sz="2000" b="0" i="0" u="none" strike="noStrike" kern="1200" cap="none" spc="0" normalizeH="0" baseline="0" noProof="0" dirty="0">
                  <a:ln>
                    <a:noFill/>
                  </a:ln>
                  <a:solidFill>
                    <a:schemeClr val="bg2"/>
                  </a:solidFill>
                  <a:effectLst/>
                  <a:uLnTx/>
                  <a:uFillTx/>
                  <a:latin typeface="Arial"/>
                  <a:ea typeface="Arial"/>
                  <a:cs typeface="Arial"/>
                  <a:sym typeface="Arial"/>
                </a:rPr>
                <a:t>ender analysis</a:t>
              </a:r>
              <a:endParaRPr kumimoji="0" sz="1800" b="0" i="0" u="none" strike="noStrike" kern="1200" cap="none" spc="0" normalizeH="0" baseline="0" noProof="0" dirty="0">
                <a:ln>
                  <a:noFill/>
                </a:ln>
                <a:solidFill>
                  <a:schemeClr val="bg2"/>
                </a:solidFill>
                <a:effectLst/>
                <a:uLnTx/>
                <a:uFillTx/>
                <a:latin typeface="Arial"/>
              </a:endParaRPr>
            </a:p>
          </p:txBody>
        </p:sp>
        <p:sp>
          <p:nvSpPr>
            <p:cNvPr id="391" name="Google Shape;391;p53"/>
            <p:cNvSpPr txBox="1"/>
            <p:nvPr/>
          </p:nvSpPr>
          <p:spPr>
            <a:xfrm>
              <a:off x="261257" y="4135891"/>
              <a:ext cx="2801257" cy="915079"/>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2"/>
                  </a:solidFill>
                  <a:effectLst/>
                  <a:uLnTx/>
                  <a:uFillTx/>
                  <a:latin typeface="Arial"/>
                  <a:ea typeface="Arial"/>
                  <a:cs typeface="Arial"/>
                  <a:sym typeface="Arial"/>
                </a:rPr>
                <a:t>Gender-responsive stakeholder consultations</a:t>
              </a:r>
              <a:endParaRPr kumimoji="0" sz="1800" b="0" i="0" u="none" strike="noStrike" kern="1200" cap="none" spc="0" normalizeH="0" baseline="0" noProof="0">
                <a:ln>
                  <a:noFill/>
                </a:ln>
                <a:solidFill>
                  <a:schemeClr val="bg2"/>
                </a:solidFill>
                <a:effectLst/>
                <a:uLnTx/>
                <a:uFillTx/>
                <a:latin typeface="Arial"/>
              </a:endParaRPr>
            </a:p>
          </p:txBody>
        </p:sp>
        <p:sp>
          <p:nvSpPr>
            <p:cNvPr id="392" name="Google Shape;392;p53"/>
            <p:cNvSpPr txBox="1"/>
            <p:nvPr/>
          </p:nvSpPr>
          <p:spPr>
            <a:xfrm>
              <a:off x="4572000" y="3054916"/>
              <a:ext cx="2801257" cy="915079"/>
            </a:xfrm>
            <a:prstGeom prst="rect">
              <a:avLst/>
            </a:prstGeom>
            <a:grpFill/>
            <a:ln w="9525" cap="flat" cmpd="sng">
              <a:solidFill>
                <a:schemeClr val="bg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a:ea typeface="Arial"/>
                  <a:cs typeface="Arial"/>
                  <a:sym typeface="Arial"/>
                </a:rPr>
                <a:t>Gender Action Plan</a:t>
              </a:r>
              <a:endParaRPr kumimoji="0" sz="1800" b="0" i="0" u="none" strike="noStrike" kern="1200" cap="none" spc="0" normalizeH="0" baseline="0" noProof="0" dirty="0">
                <a:ln>
                  <a:noFill/>
                </a:ln>
                <a:solidFill>
                  <a:schemeClr val="bg2"/>
                </a:solidFill>
                <a:effectLst/>
                <a:uLnTx/>
                <a:uFillTx/>
                <a:latin typeface="Arial"/>
              </a:endParaRPr>
            </a:p>
          </p:txBody>
        </p:sp>
        <p:sp>
          <p:nvSpPr>
            <p:cNvPr id="393" name="Google Shape;393;p53"/>
            <p:cNvSpPr txBox="1"/>
            <p:nvPr/>
          </p:nvSpPr>
          <p:spPr>
            <a:xfrm>
              <a:off x="8396514" y="1712686"/>
              <a:ext cx="2801257" cy="638628"/>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a:ea typeface="Arial"/>
                  <a:cs typeface="Arial"/>
                  <a:sym typeface="Arial"/>
                </a:rPr>
                <a:t>Results Framework indicators</a:t>
              </a:r>
              <a:endParaRPr kumimoji="0" sz="1800" b="0" i="0" u="none" strike="noStrike" kern="1200" cap="none" spc="0" normalizeH="0" baseline="0" noProof="0" dirty="0">
                <a:ln>
                  <a:noFill/>
                </a:ln>
                <a:solidFill>
                  <a:schemeClr val="bg2"/>
                </a:solidFill>
                <a:effectLst/>
                <a:uLnTx/>
                <a:uFillTx/>
                <a:latin typeface="Arial"/>
              </a:endParaRPr>
            </a:p>
          </p:txBody>
        </p:sp>
        <p:sp>
          <p:nvSpPr>
            <p:cNvPr id="394" name="Google Shape;394;p53"/>
            <p:cNvSpPr txBox="1"/>
            <p:nvPr/>
          </p:nvSpPr>
          <p:spPr>
            <a:xfrm>
              <a:off x="8396514" y="2728006"/>
              <a:ext cx="2801257" cy="915079"/>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a:ea typeface="Arial"/>
                  <a:cs typeface="Arial"/>
                  <a:sym typeface="Arial"/>
                </a:rPr>
                <a:t>Gender-responsive activities</a:t>
              </a:r>
              <a:endParaRPr kumimoji="0" sz="1800" b="0" i="0" u="none" strike="noStrike" kern="1200" cap="none" spc="0" normalizeH="0" baseline="0" noProof="0" dirty="0">
                <a:ln>
                  <a:noFill/>
                </a:ln>
                <a:solidFill>
                  <a:schemeClr val="bg2"/>
                </a:solidFill>
                <a:effectLst/>
                <a:uLnTx/>
                <a:uFillTx/>
                <a:latin typeface="Arial"/>
              </a:endParaRPr>
            </a:p>
          </p:txBody>
        </p:sp>
        <p:sp>
          <p:nvSpPr>
            <p:cNvPr id="395" name="Google Shape;395;p53"/>
            <p:cNvSpPr txBox="1"/>
            <p:nvPr/>
          </p:nvSpPr>
          <p:spPr>
            <a:xfrm>
              <a:off x="8396514" y="4135892"/>
              <a:ext cx="2804886" cy="595766"/>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a:ea typeface="Arial"/>
                  <a:cs typeface="Arial"/>
                  <a:sym typeface="Arial"/>
                </a:rPr>
                <a:t>Budget</a:t>
              </a:r>
              <a:endParaRPr kumimoji="0" sz="1800" b="0" i="0" u="none" strike="noStrike" kern="1200" cap="none" spc="0" normalizeH="0" baseline="0" noProof="0" dirty="0">
                <a:ln>
                  <a:noFill/>
                </a:ln>
                <a:solidFill>
                  <a:schemeClr val="bg2"/>
                </a:solidFill>
                <a:effectLst/>
                <a:uLnTx/>
                <a:uFillTx/>
                <a:latin typeface="Arial"/>
              </a:endParaRPr>
            </a:p>
          </p:txBody>
        </p:sp>
        <p:sp>
          <p:nvSpPr>
            <p:cNvPr id="396" name="Google Shape;396;p53"/>
            <p:cNvSpPr txBox="1"/>
            <p:nvPr/>
          </p:nvSpPr>
          <p:spPr>
            <a:xfrm>
              <a:off x="8396514" y="5187500"/>
              <a:ext cx="2801257" cy="595766"/>
            </a:xfrm>
            <a:prstGeom prst="rect">
              <a:avLst/>
            </a:prstGeom>
            <a:grpFill/>
            <a:ln w="9525" cap="flat" cmpd="sng">
              <a:solidFill>
                <a:srgbClr val="24573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2"/>
                  </a:solidFill>
                  <a:effectLst/>
                  <a:uLnTx/>
                  <a:uFillTx/>
                  <a:latin typeface="Arial"/>
                  <a:ea typeface="Arial"/>
                  <a:cs typeface="Arial"/>
                  <a:sym typeface="Arial"/>
                </a:rPr>
                <a:t>Annual work plans</a:t>
              </a:r>
              <a:endParaRPr kumimoji="0" sz="1800" b="0" i="0" u="none" strike="noStrike" kern="1200" cap="none" spc="0" normalizeH="0" baseline="0" noProof="0">
                <a:ln>
                  <a:noFill/>
                </a:ln>
                <a:solidFill>
                  <a:schemeClr val="bg2"/>
                </a:solidFill>
                <a:effectLst/>
                <a:uLnTx/>
                <a:uFillTx/>
                <a:latin typeface="Arial"/>
              </a:endParaRPr>
            </a:p>
          </p:txBody>
        </p:sp>
        <p:sp>
          <p:nvSpPr>
            <p:cNvPr id="397" name="Google Shape;397;p53"/>
            <p:cNvSpPr/>
            <p:nvPr/>
          </p:nvSpPr>
          <p:spPr>
            <a:xfrm>
              <a:off x="3359940" y="1973943"/>
              <a:ext cx="907260" cy="3077027"/>
            </a:xfrm>
            <a:prstGeom prst="rightBrace">
              <a:avLst>
                <a:gd name="adj1" fmla="val 8333"/>
                <a:gd name="adj2" fmla="val 49528"/>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2"/>
                </a:solidFill>
                <a:effectLst/>
                <a:uLnTx/>
                <a:uFillTx/>
                <a:latin typeface="Arial"/>
                <a:ea typeface="Arial"/>
                <a:cs typeface="Arial"/>
                <a:sym typeface="Arial"/>
              </a:endParaRPr>
            </a:p>
          </p:txBody>
        </p:sp>
        <p:cxnSp>
          <p:nvCxnSpPr>
            <p:cNvPr id="398" name="Google Shape;398;p53"/>
            <p:cNvCxnSpPr>
              <a:endCxn id="393" idx="1"/>
            </p:cNvCxnSpPr>
            <p:nvPr/>
          </p:nvCxnSpPr>
          <p:spPr>
            <a:xfrm rot="10800000" flipH="1">
              <a:off x="7373214" y="2032000"/>
              <a:ext cx="1023300" cy="1023000"/>
            </a:xfrm>
            <a:prstGeom prst="straightConnector1">
              <a:avLst/>
            </a:prstGeom>
            <a:grpFill/>
            <a:ln w="25400" cap="flat" cmpd="sng">
              <a:solidFill>
                <a:schemeClr val="l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99" name="Google Shape;399;p53"/>
            <p:cNvCxnSpPr>
              <a:endCxn id="394" idx="1"/>
            </p:cNvCxnSpPr>
            <p:nvPr/>
          </p:nvCxnSpPr>
          <p:spPr>
            <a:xfrm rot="10800000" flipH="1">
              <a:off x="7373214" y="3185546"/>
              <a:ext cx="1023300" cy="174000"/>
            </a:xfrm>
            <a:prstGeom prst="straightConnector1">
              <a:avLst/>
            </a:prstGeom>
            <a:grpFill/>
            <a:ln w="25400" cap="flat" cmpd="sng">
              <a:solidFill>
                <a:schemeClr val="l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00" name="Google Shape;400;p53"/>
            <p:cNvCxnSpPr>
              <a:endCxn id="395" idx="1"/>
            </p:cNvCxnSpPr>
            <p:nvPr/>
          </p:nvCxnSpPr>
          <p:spPr>
            <a:xfrm>
              <a:off x="7373214" y="3642975"/>
              <a:ext cx="1023300" cy="790800"/>
            </a:xfrm>
            <a:prstGeom prst="straightConnector1">
              <a:avLst/>
            </a:prstGeom>
            <a:grpFill/>
            <a:ln w="25400" cap="flat" cmpd="sng">
              <a:solidFill>
                <a:schemeClr val="l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01" name="Google Shape;401;p53"/>
            <p:cNvCxnSpPr>
              <a:endCxn id="396" idx="1"/>
            </p:cNvCxnSpPr>
            <p:nvPr/>
          </p:nvCxnSpPr>
          <p:spPr>
            <a:xfrm>
              <a:off x="7373214" y="4019883"/>
              <a:ext cx="1023300" cy="1465500"/>
            </a:xfrm>
            <a:prstGeom prst="straightConnector1">
              <a:avLst/>
            </a:prstGeom>
            <a:grpFill/>
            <a:ln w="25400" cap="flat" cmpd="sng">
              <a:solidFill>
                <a:schemeClr val="lt1"/>
              </a:solidFill>
              <a:prstDash val="solid"/>
              <a:round/>
              <a:headEnd type="none" w="sm" len="sm"/>
              <a:tailEnd type="triangle" w="med" len="med"/>
            </a:ln>
            <a:effectLst>
              <a:outerShdw blurRad="40000" dist="20000" dir="5400000" rotWithShape="0">
                <a:srgbClr val="000000">
                  <a:alpha val="37647"/>
                </a:srgbClr>
              </a:outerShdw>
            </a:effectLst>
          </p:spPr>
        </p:cxnSp>
      </p:grpSp>
    </p:spTree>
    <p:extLst>
      <p:ext uri="{BB962C8B-B14F-4D97-AF65-F5344CB8AC3E}">
        <p14:creationId xmlns:p14="http://schemas.microsoft.com/office/powerpoint/2010/main" val="243298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body of water&#10;&#10;Description automatically generated">
            <a:extLst>
              <a:ext uri="{FF2B5EF4-FFF2-40B4-BE49-F238E27FC236}">
                <a16:creationId xmlns:a16="http://schemas.microsoft.com/office/drawing/2014/main" id="{0753C977-02BC-4DA7-95E3-1B48D7F4DB8D}"/>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1" y="-1"/>
            <a:ext cx="12188017" cy="6858001"/>
          </a:xfrm>
          <a:prstGeom prst="rect">
            <a:avLst/>
          </a:prstGeom>
        </p:spPr>
      </p:pic>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0" y="3031968"/>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lang="en-US" sz="4400" dirty="0">
                <a:solidFill>
                  <a:prstClr val="white"/>
                </a:solidFill>
                <a:latin typeface="Arial"/>
              </a:rPr>
              <a:t>Safeguards</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68672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EAEA9C9-B871-4451-BE71-27813ABAE511}"/>
              </a:ext>
            </a:extLst>
          </p:cNvPr>
          <p:cNvSpPr txBox="1">
            <a:spLocks/>
          </p:cNvSpPr>
          <p:nvPr/>
        </p:nvSpPr>
        <p:spPr>
          <a:xfrm>
            <a:off x="1612511" y="1251811"/>
            <a:ext cx="8941578" cy="4985980"/>
          </a:xfrm>
          <a:prstGeom prst="rect">
            <a:avLst/>
          </a:prstGeom>
          <a:solidFill>
            <a:schemeClr val="tx1">
              <a:alpha val="56000"/>
            </a:schemeClr>
          </a:solidFill>
        </p:spPr>
        <p:txBody>
          <a:bodyPr vert="horz" wrap="square" lIns="36576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2400" dirty="0">
              <a:solidFill>
                <a:srgbClr val="000000"/>
              </a:solidFill>
              <a:highlight>
                <a:srgbClr val="FFFF00"/>
              </a:highlight>
              <a:latin typeface="Arial"/>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2400" dirty="0">
              <a:solidFill>
                <a:srgbClr val="000000"/>
              </a:solidFill>
              <a:highlight>
                <a:srgbClr val="FFFF00"/>
              </a:highlight>
              <a:latin typeface="Arial"/>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2400" dirty="0">
              <a:solidFill>
                <a:srgbClr val="000000"/>
              </a:solidFill>
              <a:highlight>
                <a:srgbClr val="FFFF00"/>
              </a:highlight>
              <a:latin typeface="Arial"/>
            </a:endParaRPr>
          </a:p>
          <a:p>
            <a:pPr marL="0" marR="0" lvl="0" indent="0" algn="ctr" defTabSz="457200" rtl="0" eaLnBrk="0" fontAlgn="base" latinLnBrk="0" hangingPunct="0">
              <a:lnSpc>
                <a:spcPct val="100000"/>
              </a:lnSpc>
              <a:spcBef>
                <a:spcPts val="0"/>
              </a:spcBef>
              <a:spcAft>
                <a:spcPct val="0"/>
              </a:spcAft>
              <a:buClrTx/>
              <a:buSzTx/>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p:txBody>
      </p:sp>
      <p:sp>
        <p:nvSpPr>
          <p:cNvPr id="5" name="Content Placeholder 4">
            <a:extLst>
              <a:ext uri="{FF2B5EF4-FFF2-40B4-BE49-F238E27FC236}">
                <a16:creationId xmlns:a16="http://schemas.microsoft.com/office/drawing/2014/main" id="{904BD095-6F8D-4553-9421-66042DA2E72B}"/>
              </a:ext>
            </a:extLst>
          </p:cNvPr>
          <p:cNvSpPr>
            <a:spLocks noGrp="1"/>
          </p:cNvSpPr>
          <p:nvPr>
            <p:ph idx="1"/>
          </p:nvPr>
        </p:nvSpPr>
        <p:spPr>
          <a:xfrm>
            <a:off x="2247900" y="1470798"/>
            <a:ext cx="7823200" cy="5879224"/>
          </a:xfrm>
        </p:spPr>
        <p:txBody>
          <a:bodyPr>
            <a:normAutofit/>
          </a:bodyPr>
          <a:lstStyle/>
          <a:p>
            <a:pPr marL="342900" indent="-342900">
              <a:buFont typeface="Arial" panose="020B0604020202020204" pitchFamily="34" charset="0"/>
              <a:buChar char="•"/>
            </a:pPr>
            <a:r>
              <a:rPr lang="en-US" sz="2400" dirty="0">
                <a:solidFill>
                  <a:schemeClr val="bg1"/>
                </a:solidFill>
              </a:rPr>
              <a:t>Policy on Environmental and Social Risk Management</a:t>
            </a:r>
          </a:p>
          <a:p>
            <a:pPr marL="342900" indent="-342900">
              <a:buFont typeface="Arial" panose="020B0604020202020204" pitchFamily="34" charset="0"/>
              <a:buChar char="•"/>
            </a:pPr>
            <a:r>
              <a:rPr lang="en-US" sz="2400" dirty="0">
                <a:solidFill>
                  <a:schemeClr val="bg1"/>
                </a:solidFill>
              </a:rPr>
              <a:t>Policy on Protection of Natural Habitats</a:t>
            </a:r>
          </a:p>
          <a:p>
            <a:pPr marL="342900" indent="-342900">
              <a:buFont typeface="Arial" panose="020B0604020202020204" pitchFamily="34" charset="0"/>
              <a:buChar char="•"/>
            </a:pPr>
            <a:r>
              <a:rPr lang="en-US" sz="2400" dirty="0">
                <a:solidFill>
                  <a:schemeClr val="bg1"/>
                </a:solidFill>
              </a:rPr>
              <a:t>Policy on Involuntary Resettlement*</a:t>
            </a:r>
          </a:p>
          <a:p>
            <a:pPr marL="342900" indent="-342900">
              <a:buFont typeface="Arial" panose="020B0604020202020204" pitchFamily="34" charset="0"/>
              <a:buChar char="•"/>
            </a:pPr>
            <a:r>
              <a:rPr lang="en-US" sz="2400" dirty="0">
                <a:solidFill>
                  <a:schemeClr val="bg1"/>
                </a:solidFill>
              </a:rPr>
              <a:t>Policy on Indigenous Peoples</a:t>
            </a:r>
          </a:p>
          <a:p>
            <a:pPr marL="342900" indent="-342900">
              <a:buFont typeface="Arial" panose="020B0604020202020204" pitchFamily="34" charset="0"/>
              <a:buChar char="•"/>
            </a:pPr>
            <a:r>
              <a:rPr lang="en-US" sz="2400" dirty="0">
                <a:solidFill>
                  <a:schemeClr val="bg1"/>
                </a:solidFill>
              </a:rPr>
              <a:t>Policy on Accountability and Grievance Mechanism</a:t>
            </a:r>
          </a:p>
          <a:p>
            <a:pPr marL="342900" indent="-342900">
              <a:buFont typeface="Arial" panose="020B0604020202020204" pitchFamily="34" charset="0"/>
              <a:buChar char="•"/>
            </a:pPr>
            <a:r>
              <a:rPr lang="en-US" sz="2400" dirty="0">
                <a:solidFill>
                  <a:schemeClr val="bg1"/>
                </a:solidFill>
              </a:rPr>
              <a:t>Standard on Pest Management</a:t>
            </a:r>
          </a:p>
          <a:p>
            <a:pPr marL="342900" indent="-342900">
              <a:buFont typeface="Arial" panose="020B0604020202020204" pitchFamily="34" charset="0"/>
              <a:buChar char="•"/>
            </a:pPr>
            <a:r>
              <a:rPr lang="en-US" sz="2400" dirty="0">
                <a:solidFill>
                  <a:schemeClr val="bg1"/>
                </a:solidFill>
              </a:rPr>
              <a:t>Standard on Cultural Resources</a:t>
            </a:r>
          </a:p>
          <a:p>
            <a:pPr marL="342900" indent="-342900">
              <a:buFont typeface="Arial" panose="020B0604020202020204" pitchFamily="34" charset="0"/>
              <a:buChar char="•"/>
            </a:pPr>
            <a:r>
              <a:rPr lang="en-US" sz="2400" dirty="0">
                <a:solidFill>
                  <a:schemeClr val="bg1"/>
                </a:solidFill>
              </a:rPr>
              <a:t>Standard on Stakeholder Engagement</a:t>
            </a:r>
          </a:p>
          <a:p>
            <a:pPr marL="342900" indent="-342900">
              <a:buFont typeface="Arial" panose="020B0604020202020204" pitchFamily="34" charset="0"/>
              <a:buChar char="•"/>
            </a:pPr>
            <a:r>
              <a:rPr lang="en-US" sz="2400" dirty="0">
                <a:solidFill>
                  <a:schemeClr val="bg1"/>
                </a:solidFill>
              </a:rPr>
              <a:t>Standard on Public Consultation and Disclosure</a:t>
            </a:r>
          </a:p>
          <a:p>
            <a:pPr marL="342900" indent="-342900">
              <a:buFont typeface="Arial" panose="020B0604020202020204" pitchFamily="34" charset="0"/>
              <a:buChar char="•"/>
            </a:pPr>
            <a:r>
              <a:rPr lang="en-US" sz="2400" dirty="0">
                <a:solidFill>
                  <a:schemeClr val="bg1"/>
                </a:solidFill>
              </a:rPr>
              <a:t>Standard on Community Health and Security</a:t>
            </a:r>
          </a:p>
          <a:p>
            <a:pPr marL="342900" indent="-342900">
              <a:buFont typeface="Arial" panose="020B0604020202020204" pitchFamily="34" charset="0"/>
              <a:buChar char="•"/>
            </a:pPr>
            <a:endParaRPr lang="en-US" sz="2400" dirty="0"/>
          </a:p>
          <a:p>
            <a:pPr marL="0" indent="0">
              <a:buNone/>
            </a:pPr>
            <a:r>
              <a:rPr lang="en-US" dirty="0">
                <a:solidFill>
                  <a:schemeClr val="accent4"/>
                </a:solidFill>
              </a:rPr>
              <a:t>*Includes Access Restrictions</a:t>
            </a:r>
          </a:p>
        </p:txBody>
      </p:sp>
      <p:sp>
        <p:nvSpPr>
          <p:cNvPr id="7" name="Text Placeholder 1">
            <a:extLst>
              <a:ext uri="{FF2B5EF4-FFF2-40B4-BE49-F238E27FC236}">
                <a16:creationId xmlns:a16="http://schemas.microsoft.com/office/drawing/2014/main" id="{8C28289F-B43B-4817-89AB-84D7A652912D}"/>
              </a:ext>
            </a:extLst>
          </p:cNvPr>
          <p:cNvSpPr txBox="1">
            <a:spLocks/>
          </p:cNvSpPr>
          <p:nvPr/>
        </p:nvSpPr>
        <p:spPr>
          <a:xfrm>
            <a:off x="3983" y="250668"/>
            <a:ext cx="12188017" cy="757130"/>
          </a:xfrm>
          <a:prstGeom prst="rect">
            <a:avLst/>
          </a:prstGeom>
          <a:solidFill>
            <a:srgbClr val="000000">
              <a:alpha val="57000"/>
            </a:srgbClr>
          </a:solidFill>
        </p:spPr>
        <p:txBody>
          <a:bodyPr vert="horz" wrap="square" lIns="182880" tIns="182880" rIns="91440" bIns="18288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lang="en-US" sz="2800" dirty="0"/>
              <a:t>WWF Environmental and Social Safeguards Policies and Standards </a:t>
            </a:r>
            <a:endParaRPr kumimoji="0" lang="en-US" sz="1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389335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24236-C49A-4286-A554-52160D562AC4}"/>
              </a:ext>
            </a:extLst>
          </p:cNvPr>
          <p:cNvPicPr>
            <a:picLocks noChangeAspect="1"/>
          </p:cNvPicPr>
          <p:nvPr/>
        </p:nvPicPr>
        <p:blipFill rotWithShape="1">
          <a:blip r:embed="rId2">
            <a:extLst>
              <a:ext uri="{28A0092B-C50C-407E-A947-70E740481C1C}">
                <a14:useLocalDpi xmlns:a14="http://schemas.microsoft.com/office/drawing/2010/main" val="0"/>
              </a:ext>
            </a:extLst>
          </a:blip>
          <a:srcRect r="37024"/>
          <a:stretch/>
        </p:blipFill>
        <p:spPr>
          <a:xfrm>
            <a:off x="5751213" y="-15244"/>
            <a:ext cx="6504956" cy="6873244"/>
          </a:xfrm>
          <a:prstGeom prst="rect">
            <a:avLst/>
          </a:prstGeom>
        </p:spPr>
      </p:pic>
      <p:sp>
        <p:nvSpPr>
          <p:cNvPr id="2" name="Title 1">
            <a:extLst>
              <a:ext uri="{FF2B5EF4-FFF2-40B4-BE49-F238E27FC236}">
                <a16:creationId xmlns:a16="http://schemas.microsoft.com/office/drawing/2014/main" id="{E1CD0514-836D-4604-A2E2-8243F30E9363}"/>
              </a:ext>
            </a:extLst>
          </p:cNvPr>
          <p:cNvSpPr>
            <a:spLocks noGrp="1"/>
          </p:cNvSpPr>
          <p:nvPr>
            <p:ph type="ctrTitle"/>
          </p:nvPr>
        </p:nvSpPr>
        <p:spPr>
          <a:xfrm>
            <a:off x="0" y="360900"/>
            <a:ext cx="12192000" cy="680551"/>
          </a:xfrm>
        </p:spPr>
        <p:txBody>
          <a:bodyPr/>
          <a:lstStyle/>
          <a:p>
            <a:r>
              <a:rPr lang="en-US" dirty="0" err="1"/>
              <a:t>ProDoc</a:t>
            </a:r>
            <a:r>
              <a:rPr lang="en-US" dirty="0"/>
              <a:t> Stage Safeguards</a:t>
            </a:r>
          </a:p>
        </p:txBody>
      </p:sp>
      <p:sp>
        <p:nvSpPr>
          <p:cNvPr id="6" name="TextBox 5">
            <a:extLst>
              <a:ext uri="{FF2B5EF4-FFF2-40B4-BE49-F238E27FC236}">
                <a16:creationId xmlns:a16="http://schemas.microsoft.com/office/drawing/2014/main" id="{3E163E40-3530-4A48-A827-9FCBEE461EA9}"/>
              </a:ext>
            </a:extLst>
          </p:cNvPr>
          <p:cNvSpPr txBox="1"/>
          <p:nvPr/>
        </p:nvSpPr>
        <p:spPr>
          <a:xfrm>
            <a:off x="566738" y="1172565"/>
            <a:ext cx="4818062" cy="4801314"/>
          </a:xfrm>
          <a:prstGeom prst="rect">
            <a:avLst/>
          </a:prstGeom>
          <a:noFill/>
        </p:spPr>
        <p:txBody>
          <a:bodyPr wrap="square">
            <a:spAutoFit/>
          </a:bodyPr>
          <a:lstStyle/>
          <a:p>
            <a:pPr lvl="0" algn="l"/>
            <a:r>
              <a:rPr lang="en-US" sz="2400" b="1" dirty="0">
                <a:solidFill>
                  <a:schemeClr val="accent4"/>
                </a:solidFill>
              </a:rPr>
              <a:t>What is Necessary to Start the Safeguards Process? </a:t>
            </a:r>
          </a:p>
          <a:p>
            <a:pPr marL="342900" indent="-342900" algn="l">
              <a:buFont typeface="Arial" panose="020B0604020202020204" pitchFamily="34" charset="0"/>
              <a:buChar char="•"/>
            </a:pPr>
            <a:r>
              <a:rPr lang="en-US" sz="2000" dirty="0">
                <a:solidFill>
                  <a:schemeClr val="bg1"/>
                </a:solidFill>
              </a:rPr>
              <a:t>Activities to be financed </a:t>
            </a:r>
          </a:p>
          <a:p>
            <a:pPr marL="342900" indent="-342900" algn="l">
              <a:buFont typeface="Arial" panose="020B0604020202020204" pitchFamily="34" charset="0"/>
              <a:buChar char="•"/>
            </a:pPr>
            <a:r>
              <a:rPr lang="en-US" sz="2000" dirty="0">
                <a:solidFill>
                  <a:schemeClr val="bg1"/>
                </a:solidFill>
              </a:rPr>
              <a:t>Sites (Exact locations are not necessary) should be informed by consultations with stakeholders</a:t>
            </a:r>
          </a:p>
          <a:p>
            <a:pPr marL="342900" indent="-342900" algn="l">
              <a:buFont typeface="Arial" panose="020B0604020202020204" pitchFamily="34" charset="0"/>
              <a:buChar char="•"/>
            </a:pPr>
            <a:r>
              <a:rPr lang="en-US" sz="2000" dirty="0">
                <a:solidFill>
                  <a:schemeClr val="bg1"/>
                </a:solidFill>
              </a:rPr>
              <a:t>Budget </a:t>
            </a:r>
            <a:r>
              <a:rPr lang="en-US" dirty="0">
                <a:solidFill>
                  <a:schemeClr val="bg1"/>
                </a:solidFill>
              </a:rPr>
              <a:t>Next steps </a:t>
            </a:r>
          </a:p>
          <a:p>
            <a:pPr marL="342900" indent="-342900" algn="l">
              <a:buFont typeface="Arial" panose="020B0604020202020204" pitchFamily="34" charset="0"/>
              <a:buChar char="•"/>
            </a:pPr>
            <a:endParaRPr lang="en-US" dirty="0">
              <a:solidFill>
                <a:schemeClr val="bg1"/>
              </a:solidFill>
            </a:endParaRPr>
          </a:p>
          <a:p>
            <a:pPr marL="342900" indent="-342900" algn="l">
              <a:buFont typeface="Arial" panose="020B0604020202020204" pitchFamily="34" charset="0"/>
              <a:buChar char="•"/>
            </a:pPr>
            <a:endParaRPr lang="en-US" sz="2000" dirty="0">
              <a:solidFill>
                <a:schemeClr val="bg1"/>
              </a:solidFill>
            </a:endParaRPr>
          </a:p>
          <a:p>
            <a:pPr algn="l"/>
            <a:r>
              <a:rPr lang="en-US" sz="2000" dirty="0">
                <a:solidFill>
                  <a:schemeClr val="bg1"/>
                </a:solidFill>
              </a:rPr>
              <a:t>Safeguards Process are determined </a:t>
            </a:r>
          </a:p>
          <a:p>
            <a:pPr algn="l"/>
            <a:r>
              <a:rPr lang="en-US" sz="2000" dirty="0">
                <a:solidFill>
                  <a:schemeClr val="bg1"/>
                </a:solidFill>
              </a:rPr>
              <a:t>based on above in consultation with the WWF-US Safeguards Coordinator</a:t>
            </a:r>
          </a:p>
          <a:p>
            <a:pPr lvl="0" algn="l"/>
            <a:endParaRPr lang="en-US" sz="2000" dirty="0">
              <a:solidFill>
                <a:schemeClr val="bg1"/>
              </a:solidFill>
            </a:endParaRPr>
          </a:p>
          <a:p>
            <a:pPr lvl="0" algn="l"/>
            <a:r>
              <a:rPr lang="en-US" sz="2000" dirty="0">
                <a:solidFill>
                  <a:schemeClr val="bg1"/>
                </a:solidFill>
              </a:rPr>
              <a:t>Required to do a landscape screening for any new landscapes involved</a:t>
            </a:r>
          </a:p>
        </p:txBody>
      </p:sp>
    </p:spTree>
    <p:extLst>
      <p:ext uri="{BB962C8B-B14F-4D97-AF65-F5344CB8AC3E}">
        <p14:creationId xmlns:p14="http://schemas.microsoft.com/office/powerpoint/2010/main" val="3209612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BFE70A8-A13F-45DD-955D-BD9B43A84769}"/>
              </a:ext>
            </a:extLst>
          </p:cNvPr>
          <p:cNvSpPr>
            <a:spLocks noGrp="1"/>
          </p:cNvSpPr>
          <p:nvPr>
            <p:ph type="ctrTitle"/>
          </p:nvPr>
        </p:nvSpPr>
        <p:spPr>
          <a:xfrm>
            <a:off x="-25347" y="583621"/>
            <a:ext cx="12192000" cy="680551"/>
          </a:xfrm>
        </p:spPr>
        <p:txBody>
          <a:bodyPr/>
          <a:lstStyle/>
          <a:p>
            <a:r>
              <a:rPr lang="en-US" dirty="0"/>
              <a:t>Who does what?</a:t>
            </a:r>
          </a:p>
        </p:txBody>
      </p:sp>
      <p:grpSp>
        <p:nvGrpSpPr>
          <p:cNvPr id="11" name="Group 10">
            <a:extLst>
              <a:ext uri="{FF2B5EF4-FFF2-40B4-BE49-F238E27FC236}">
                <a16:creationId xmlns:a16="http://schemas.microsoft.com/office/drawing/2014/main" id="{8303B777-0DFD-4C25-ACFD-49BD5C85C475}"/>
              </a:ext>
            </a:extLst>
          </p:cNvPr>
          <p:cNvGrpSpPr/>
          <p:nvPr/>
        </p:nvGrpSpPr>
        <p:grpSpPr>
          <a:xfrm>
            <a:off x="1891035" y="1395238"/>
            <a:ext cx="8409929" cy="4929460"/>
            <a:chOff x="2626335" y="2185268"/>
            <a:chExt cx="8105403" cy="4466151"/>
          </a:xfrm>
        </p:grpSpPr>
        <p:sp>
          <p:nvSpPr>
            <p:cNvPr id="10" name="TextBox 9"/>
            <p:cNvSpPr txBox="1"/>
            <p:nvPr/>
          </p:nvSpPr>
          <p:spPr>
            <a:xfrm>
              <a:off x="6393100" y="4601866"/>
              <a:ext cx="4021720" cy="1723549"/>
            </a:xfrm>
            <a:prstGeom prst="rect">
              <a:avLst/>
            </a:prstGeom>
            <a:solidFill>
              <a:schemeClr val="accent4">
                <a:lumMod val="75000"/>
              </a:schemeClr>
            </a:solidFill>
          </p:spPr>
          <p:txBody>
            <a:bodyPr wrap="square" rtlCol="0">
              <a:spAutoFit/>
            </a:bodyPr>
            <a:lstStyle/>
            <a:p>
              <a:pPr marL="285750" indent="-285750">
                <a:lnSpc>
                  <a:spcPct val="80000"/>
                </a:lnSpc>
                <a:spcAft>
                  <a:spcPts val="1200"/>
                </a:spcAft>
                <a:buFont typeface="Arial" panose="020B0604020202020204" pitchFamily="34" charset="0"/>
                <a:buChar char="•"/>
              </a:pPr>
              <a:r>
                <a:rPr lang="en-US" sz="1700" b="1" dirty="0">
                  <a:solidFill>
                    <a:schemeClr val="bg1"/>
                  </a:solidFill>
                  <a:latin typeface="Arial" panose="020B0604020202020204" pitchFamily="34" charset="0"/>
                  <a:ea typeface="Adobe Heiti Std R" pitchFamily="34" charset="-128"/>
                  <a:cs typeface="Arial" panose="020B0604020202020204" pitchFamily="34" charset="0"/>
                </a:rPr>
                <a:t>Monitors implementation of safeguards documents and periodically reports and responds to WWF GEF/GCF Agency</a:t>
              </a:r>
            </a:p>
            <a:p>
              <a:pPr marL="285750" indent="-285750">
                <a:lnSpc>
                  <a:spcPct val="80000"/>
                </a:lnSpc>
                <a:spcAft>
                  <a:spcPts val="1200"/>
                </a:spcAft>
                <a:buFont typeface="Arial" panose="020B0604020202020204" pitchFamily="34" charset="0"/>
                <a:buChar char="•"/>
              </a:pPr>
              <a:r>
                <a:rPr lang="en-US" sz="1700" b="1" dirty="0">
                  <a:solidFill>
                    <a:schemeClr val="bg1"/>
                  </a:solidFill>
                  <a:latin typeface="Arial" panose="020B0604020202020204" pitchFamily="34" charset="0"/>
                  <a:ea typeface="Adobe Heiti Std R" pitchFamily="34" charset="-128"/>
                  <a:cs typeface="Arial" panose="020B0604020202020204" pitchFamily="34" charset="0"/>
                </a:rPr>
                <a:t>Ensures compliance under national laws</a:t>
              </a:r>
            </a:p>
            <a:p>
              <a:pPr marL="285750" indent="-285750">
                <a:lnSpc>
                  <a:spcPct val="80000"/>
                </a:lnSpc>
                <a:spcAft>
                  <a:spcPts val="1200"/>
                </a:spcAft>
                <a:buFont typeface="Arial" panose="020B0604020202020204" pitchFamily="34" charset="0"/>
                <a:buChar char="•"/>
              </a:pPr>
              <a:endParaRPr lang="en-US" sz="550" b="1" dirty="0">
                <a:solidFill>
                  <a:schemeClr val="bg1"/>
                </a:solidFill>
                <a:latin typeface="Arial" panose="020B0604020202020204" pitchFamily="34" charset="0"/>
                <a:ea typeface="Adobe Heiti Std R" pitchFamily="34" charset="-128"/>
                <a:cs typeface="Arial" panose="020B0604020202020204" pitchFamily="34" charset="0"/>
              </a:endParaRPr>
            </a:p>
          </p:txBody>
        </p:sp>
        <p:sp>
          <p:nvSpPr>
            <p:cNvPr id="21" name="TextBox 20">
              <a:extLst>
                <a:ext uri="{FF2B5EF4-FFF2-40B4-BE49-F238E27FC236}">
                  <a16:creationId xmlns:a16="http://schemas.microsoft.com/office/drawing/2014/main" id="{0525258B-4B9A-4258-97CE-828934F6E792}"/>
                </a:ext>
              </a:extLst>
            </p:cNvPr>
            <p:cNvSpPr txBox="1"/>
            <p:nvPr/>
          </p:nvSpPr>
          <p:spPr>
            <a:xfrm>
              <a:off x="6545500" y="4754266"/>
              <a:ext cx="4021720" cy="1723549"/>
            </a:xfrm>
            <a:prstGeom prst="rect">
              <a:avLst/>
            </a:prstGeom>
            <a:solidFill>
              <a:schemeClr val="accent4">
                <a:lumMod val="75000"/>
              </a:schemeClr>
            </a:solidFill>
          </p:spPr>
          <p:txBody>
            <a:bodyPr wrap="square" rtlCol="0">
              <a:spAutoFit/>
            </a:bodyPr>
            <a:lstStyle/>
            <a:p>
              <a:pPr marL="285750" indent="-285750">
                <a:lnSpc>
                  <a:spcPct val="80000"/>
                </a:lnSpc>
                <a:spcAft>
                  <a:spcPts val="1200"/>
                </a:spcAft>
                <a:buFont typeface="Arial" panose="020B0604020202020204" pitchFamily="34" charset="0"/>
                <a:buChar char="•"/>
              </a:pPr>
              <a:r>
                <a:rPr lang="en-US" sz="1700" b="1" dirty="0">
                  <a:solidFill>
                    <a:schemeClr val="bg1"/>
                  </a:solidFill>
                  <a:latin typeface="Arial" panose="020B0604020202020204" pitchFamily="34" charset="0"/>
                  <a:ea typeface="Adobe Heiti Std R" pitchFamily="34" charset="-128"/>
                  <a:cs typeface="Arial" panose="020B0604020202020204" pitchFamily="34" charset="0"/>
                </a:rPr>
                <a:t>Monitors implementation of safeguards documents and periodically reports and responds to WWF GEF/GCF Agency</a:t>
              </a:r>
            </a:p>
            <a:p>
              <a:pPr marL="285750" indent="-285750">
                <a:lnSpc>
                  <a:spcPct val="80000"/>
                </a:lnSpc>
                <a:spcAft>
                  <a:spcPts val="1200"/>
                </a:spcAft>
                <a:buFont typeface="Arial" panose="020B0604020202020204" pitchFamily="34" charset="0"/>
                <a:buChar char="•"/>
              </a:pPr>
              <a:r>
                <a:rPr lang="en-US" sz="1700" b="1" dirty="0">
                  <a:solidFill>
                    <a:schemeClr val="bg1"/>
                  </a:solidFill>
                  <a:latin typeface="Arial" panose="020B0604020202020204" pitchFamily="34" charset="0"/>
                  <a:ea typeface="Adobe Heiti Std R" pitchFamily="34" charset="-128"/>
                  <a:cs typeface="Arial" panose="020B0604020202020204" pitchFamily="34" charset="0"/>
                </a:rPr>
                <a:t>Ensures compliance under national laws</a:t>
              </a:r>
            </a:p>
            <a:p>
              <a:pPr marL="285750" indent="-285750">
                <a:lnSpc>
                  <a:spcPct val="80000"/>
                </a:lnSpc>
                <a:spcAft>
                  <a:spcPts val="1200"/>
                </a:spcAft>
                <a:buFont typeface="Arial" panose="020B0604020202020204" pitchFamily="34" charset="0"/>
                <a:buChar char="•"/>
              </a:pPr>
              <a:endParaRPr lang="en-US" sz="550" b="1" dirty="0">
                <a:solidFill>
                  <a:schemeClr val="bg1"/>
                </a:solidFill>
                <a:latin typeface="Arial" panose="020B0604020202020204" pitchFamily="34" charset="0"/>
                <a:ea typeface="Adobe Heiti Std R" pitchFamily="34" charset="-128"/>
                <a:cs typeface="Arial" panose="020B0604020202020204" pitchFamily="34" charset="0"/>
              </a:endParaRPr>
            </a:p>
          </p:txBody>
        </p:sp>
        <p:sp>
          <p:nvSpPr>
            <p:cNvPr id="30" name="Rectangle 3">
              <a:extLst>
                <a:ext uri="{FF2B5EF4-FFF2-40B4-BE49-F238E27FC236}">
                  <a16:creationId xmlns:a16="http://schemas.microsoft.com/office/drawing/2014/main" id="{1FEFAC95-202C-4B89-88B2-DF87B5BFCB0E}"/>
                </a:ext>
              </a:extLst>
            </p:cNvPr>
            <p:cNvSpPr txBox="1">
              <a:spLocks noChangeArrowheads="1"/>
            </p:cNvSpPr>
            <p:nvPr/>
          </p:nvSpPr>
          <p:spPr>
            <a:xfrm>
              <a:off x="2915646" y="2528644"/>
              <a:ext cx="3866381" cy="2526311"/>
            </a:xfrm>
            <a:prstGeom prst="rect">
              <a:avLst/>
            </a:prstGeom>
            <a:solidFill>
              <a:srgbClr val="344068">
                <a:lumMod val="75000"/>
              </a:srgbClr>
            </a:solidFill>
            <a:ln/>
          </p:spPr>
          <p:txBody>
            <a:bodyPr vert="horz" lIns="92075" tIns="46038" rIns="92075" bIns="46038" rtlCol="0" anchor="ctr">
              <a:normAutofit/>
            </a:bodyPr>
            <a:lstStyle>
              <a:lvl1pPr marL="182563" marR="0" indent="-182563" algn="l" defTabSz="914400" rtl="0" eaLnBrk="1" fontAlgn="auto" latinLnBrk="0" hangingPunct="1">
                <a:lnSpc>
                  <a:spcPct val="100000"/>
                </a:lnSpc>
                <a:spcBef>
                  <a:spcPct val="20000"/>
                </a:spcBef>
                <a:spcAft>
                  <a:spcPts val="1200"/>
                </a:spcAft>
                <a:buClrTx/>
                <a:buSzTx/>
                <a:buFont typeface="Arial" pitchFamily="34" charset="0"/>
                <a:buChar char="•"/>
                <a:tabLst/>
                <a:defRPr lang="en-GB" sz="2800" b="0" i="0" kern="1200">
                  <a:solidFill>
                    <a:srgbClr val="000000"/>
                  </a:solidFill>
                  <a:latin typeface="+mn-lt"/>
                  <a:ea typeface="Adobe Heiti Std R" pitchFamily="34" charset="-128"/>
                  <a:cs typeface="Arial" panose="020B0604020202020204" pitchFamily="34" charset="0"/>
                </a:defRPr>
              </a:lvl1pPr>
              <a:lvl2pPr marL="2057400" indent="-205740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lumMod val="75000"/>
                      <a:lumOff val="25000"/>
                    </a:schemeClr>
                  </a:solidFill>
                  <a:latin typeface="+mn-lt"/>
                  <a:ea typeface="+mn-ea"/>
                  <a:cs typeface="+mn-cs"/>
                </a:defRPr>
              </a:lvl2pPr>
              <a:lvl3pPr marL="2057400" indent="-205740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lumMod val="75000"/>
                      <a:lumOff val="25000"/>
                    </a:schemeClr>
                  </a:solidFill>
                  <a:latin typeface="+mn-lt"/>
                  <a:ea typeface="+mn-ea"/>
                  <a:cs typeface="+mn-cs"/>
                </a:defRPr>
              </a:lvl3pPr>
              <a:lvl4pPr marL="2057400" indent="-205740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lumMod val="75000"/>
                      <a:lumOff val="25000"/>
                    </a:schemeClr>
                  </a:solidFill>
                  <a:latin typeface="+mn-lt"/>
                  <a:ea typeface="+mn-ea"/>
                  <a:cs typeface="+mn-cs"/>
                </a:defRPr>
              </a:lvl4pPr>
              <a:lvl5pPr marL="2057400" indent="-205740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82563" marR="0" lvl="0" indent="-182563" algn="l" defTabSz="914400" rtl="0" eaLnBrk="1" fontAlgn="auto" latinLnBrk="0" hangingPunct="1">
                <a:lnSpc>
                  <a:spcPct val="80000"/>
                </a:lnSpc>
                <a:spcBef>
                  <a:spcPct val="20000"/>
                </a:spcBef>
                <a:spcAft>
                  <a:spcPts val="1200"/>
                </a:spcAft>
                <a:buClrTx/>
                <a:buSzTx/>
                <a:buFont typeface="Arial" pitchFamily="34" charset="0"/>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rPr>
                <a:t>Screens and sets Project Environment and Social Category </a:t>
              </a:r>
            </a:p>
            <a:p>
              <a:pPr marL="182563" marR="0" lvl="0" indent="-182563" algn="l" defTabSz="914400" rtl="0" eaLnBrk="1" fontAlgn="auto" latinLnBrk="0" hangingPunct="1">
                <a:lnSpc>
                  <a:spcPct val="80000"/>
                </a:lnSpc>
                <a:spcBef>
                  <a:spcPct val="20000"/>
                </a:spcBef>
                <a:spcAft>
                  <a:spcPts val="1200"/>
                </a:spcAft>
                <a:buClrTx/>
                <a:buSzTx/>
                <a:buFont typeface="Arial" pitchFamily="34" charset="0"/>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rPr>
                <a:t>Advises Project Executing Agency on the WWF’s safeguards requirements</a:t>
              </a:r>
            </a:p>
            <a:p>
              <a:pPr marL="182563" marR="0" lvl="0" indent="-182563" algn="l" defTabSz="914400" rtl="0" eaLnBrk="1" fontAlgn="auto" latinLnBrk="0" hangingPunct="1">
                <a:lnSpc>
                  <a:spcPct val="80000"/>
                </a:lnSpc>
                <a:spcBef>
                  <a:spcPct val="20000"/>
                </a:spcBef>
                <a:spcAft>
                  <a:spcPts val="1200"/>
                </a:spcAft>
                <a:buClrTx/>
                <a:buSzTx/>
                <a:buFont typeface="Arial" pitchFamily="34" charset="0"/>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rPr>
                <a:t>Reviews and approves safeguards documents</a:t>
              </a:r>
            </a:p>
            <a:p>
              <a:pPr marL="182563" marR="0" lvl="0" indent="-182563" algn="l" defTabSz="914400" rtl="0" eaLnBrk="1" fontAlgn="auto" latinLnBrk="0" hangingPunct="1">
                <a:lnSpc>
                  <a:spcPct val="80000"/>
                </a:lnSpc>
                <a:spcBef>
                  <a:spcPts val="0"/>
                </a:spcBef>
                <a:spcAft>
                  <a:spcPts val="0"/>
                </a:spcAft>
                <a:buClrTx/>
                <a:buSzTx/>
                <a:buFont typeface="Arial" pitchFamily="34" charset="0"/>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rPr>
                <a:t>Discloses final safeguards documents</a:t>
              </a:r>
            </a:p>
            <a:p>
              <a:pPr marL="182563" marR="0" lvl="0" indent="-182563" algn="l" defTabSz="914400" rtl="0" eaLnBrk="1" fontAlgn="auto" latinLnBrk="0" hangingPunct="1">
                <a:lnSpc>
                  <a:spcPct val="8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31" name="Rectangle 3">
              <a:extLst>
                <a:ext uri="{FF2B5EF4-FFF2-40B4-BE49-F238E27FC236}">
                  <a16:creationId xmlns:a16="http://schemas.microsoft.com/office/drawing/2014/main" id="{07F9BE64-CCD4-4BAD-8A6B-3F018B77FF44}"/>
                </a:ext>
              </a:extLst>
            </p:cNvPr>
            <p:cNvSpPr txBox="1">
              <a:spLocks noChangeArrowheads="1"/>
            </p:cNvSpPr>
            <p:nvPr/>
          </p:nvSpPr>
          <p:spPr>
            <a:xfrm>
              <a:off x="6697900" y="2531042"/>
              <a:ext cx="4033838" cy="2485386"/>
            </a:xfrm>
            <a:prstGeom prst="rect">
              <a:avLst/>
            </a:prstGeom>
            <a:solidFill>
              <a:srgbClr val="344068">
                <a:lumMod val="50000"/>
              </a:srgbClr>
            </a:solidFill>
            <a:ln/>
          </p:spPr>
          <p:txBody>
            <a:bodyPr lIns="92075" tIns="46038" rIns="92075" bIns="46038"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marR="0" lvl="0" indent="-171450" algn="l" defTabSz="914400" rtl="0" eaLnBrk="1" fontAlgn="auto" latinLnBrk="0" hangingPunct="1">
                <a:lnSpc>
                  <a:spcPct val="80000"/>
                </a:lnSpc>
                <a:spcBef>
                  <a:spcPct val="20000"/>
                </a:spcBef>
                <a:spcAft>
                  <a:spcPts val="1200"/>
                </a:spcAft>
                <a:buClrTx/>
                <a:buSzTx/>
                <a:buFont typeface="Arial" panose="020B0604020202020204" pitchFamily="34" charset="0"/>
                <a:buChar char="•"/>
                <a:tabLst>
                  <a:tab pos="0" algn="l"/>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Adobe Heiti Std R" pitchFamily="34" charset="-128"/>
                  <a:cs typeface="Arial" panose="020B0604020202020204" pitchFamily="34" charset="0"/>
                </a:rPr>
                <a:t>Prepares and Implements all safeguards documents in accordance with national laws and WWF safeguards policies</a:t>
              </a:r>
            </a:p>
            <a:p>
              <a:pPr marL="182563" marR="0" lvl="0" indent="-182563" algn="l" defTabSz="914400" rtl="0" eaLnBrk="1" fontAlgn="auto" latinLnBrk="0" hangingPunct="1">
                <a:lnSpc>
                  <a:spcPct val="80000"/>
                </a:lnSpc>
                <a:spcBef>
                  <a:spcPct val="20000"/>
                </a:spcBef>
                <a:spcAft>
                  <a:spcPts val="12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Adobe Heiti Std R" pitchFamily="34" charset="-128"/>
                  <a:cs typeface="Arial" panose="020B0604020202020204" pitchFamily="34" charset="0"/>
                </a:rPr>
                <a:t>Consults project-affected groups and local NGOs</a:t>
              </a:r>
            </a:p>
            <a:p>
              <a:pPr marL="182563" marR="0" lvl="0" indent="-182563" algn="l" defTabSz="914400" rtl="0" eaLnBrk="1" fontAlgn="auto" latinLnBrk="0" hangingPunct="1">
                <a:lnSpc>
                  <a:spcPct val="80000"/>
                </a:lnSpc>
                <a:spcBef>
                  <a:spcPct val="20000"/>
                </a:spcBef>
                <a:spcAft>
                  <a:spcPts val="12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Adobe Heiti Std R" pitchFamily="34" charset="-128"/>
                  <a:cs typeface="Arial" panose="020B0604020202020204" pitchFamily="34" charset="0"/>
                </a:rPr>
                <a:t>Discloses final documents in country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2" name="TextBox 31">
              <a:extLst>
                <a:ext uri="{FF2B5EF4-FFF2-40B4-BE49-F238E27FC236}">
                  <a16:creationId xmlns:a16="http://schemas.microsoft.com/office/drawing/2014/main" id="{D9476934-F7B8-4AA9-A5FA-D9226F116EFB}"/>
                </a:ext>
              </a:extLst>
            </p:cNvPr>
            <p:cNvSpPr txBox="1"/>
            <p:nvPr/>
          </p:nvSpPr>
          <p:spPr>
            <a:xfrm rot="16200000">
              <a:off x="1538455" y="3646799"/>
              <a:ext cx="2465071" cy="289310"/>
            </a:xfrm>
            <a:prstGeom prst="rect">
              <a:avLst/>
            </a:prstGeom>
            <a:solidFill>
              <a:srgbClr val="344068">
                <a:lumMod val="75000"/>
              </a:srgbClr>
            </a:solidFill>
          </p:spPr>
          <p:txBody>
            <a:bodyPr wrap="square" rtlCol="0">
              <a:spAutoFit/>
            </a:bodyPr>
            <a:lstStyle/>
            <a:p>
              <a:pPr marL="0" marR="0" lvl="0" indent="0" algn="ctr" defTabSz="914400" eaLnBrk="1" fontAlgn="auto" latinLnBrk="0" hangingPunct="1">
                <a:lnSpc>
                  <a:spcPct val="80000"/>
                </a:lnSpc>
                <a:spcBef>
                  <a:spcPct val="20000"/>
                </a:spcBef>
                <a:spcAft>
                  <a:spcPts val="1200"/>
                </a:spcAft>
                <a:buClrTx/>
                <a:buSzTx/>
                <a:buFontTx/>
                <a:buNone/>
                <a:tabLst/>
                <a:defRPr/>
              </a:pPr>
              <a:r>
                <a:rPr kumimoji="0" lang="en-US" sz="1600" b="1" i="0" u="none" strike="noStrike" kern="0" cap="none" spc="0" normalizeH="0" baseline="0" noProof="0" dirty="0">
                  <a:ln>
                    <a:noFill/>
                  </a:ln>
                  <a:solidFill>
                    <a:prstClr val="white"/>
                  </a:solidFill>
                  <a:effectLst/>
                  <a:uLnTx/>
                  <a:uFillTx/>
                  <a:ea typeface="Adobe Heiti Std R" pitchFamily="34" charset="-128"/>
                  <a:cs typeface="Arial" panose="020B0604020202020204" pitchFamily="34" charset="0"/>
                </a:rPr>
                <a:t>Preparation</a:t>
              </a:r>
            </a:p>
          </p:txBody>
        </p:sp>
        <p:sp>
          <p:nvSpPr>
            <p:cNvPr id="33" name="TextBox 32">
              <a:extLst>
                <a:ext uri="{FF2B5EF4-FFF2-40B4-BE49-F238E27FC236}">
                  <a16:creationId xmlns:a16="http://schemas.microsoft.com/office/drawing/2014/main" id="{E80FC0F7-D40C-40DC-8B35-467677A54D31}"/>
                </a:ext>
              </a:extLst>
            </p:cNvPr>
            <p:cNvSpPr txBox="1"/>
            <p:nvPr/>
          </p:nvSpPr>
          <p:spPr>
            <a:xfrm rot="16200000">
              <a:off x="1978116" y="5664647"/>
              <a:ext cx="1634991" cy="338554"/>
            </a:xfrm>
            <a:prstGeom prst="rect">
              <a:avLst/>
            </a:prstGeom>
            <a:solidFill>
              <a:srgbClr val="42BA97">
                <a:lumMod val="75000"/>
              </a:srgbClr>
            </a:solidFill>
            <a:ln>
              <a:solidFill>
                <a:srgbClr val="7030A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ea typeface="Adobe Heiti Std R" pitchFamily="34" charset="-128"/>
                  <a:cs typeface="Arial" panose="020B0604020202020204" pitchFamily="34" charset="0"/>
                </a:rPr>
                <a:t>Implementation</a:t>
              </a:r>
            </a:p>
          </p:txBody>
        </p:sp>
        <p:sp>
          <p:nvSpPr>
            <p:cNvPr id="34" name="TextBox 33">
              <a:extLst>
                <a:ext uri="{FF2B5EF4-FFF2-40B4-BE49-F238E27FC236}">
                  <a16:creationId xmlns:a16="http://schemas.microsoft.com/office/drawing/2014/main" id="{93293726-0548-49A6-B169-48D2CCC496D7}"/>
                </a:ext>
              </a:extLst>
            </p:cNvPr>
            <p:cNvSpPr txBox="1"/>
            <p:nvPr/>
          </p:nvSpPr>
          <p:spPr>
            <a:xfrm>
              <a:off x="2940268" y="5035434"/>
              <a:ext cx="3794373" cy="1615984"/>
            </a:xfrm>
            <a:prstGeom prst="rect">
              <a:avLst/>
            </a:prstGeom>
            <a:solidFill>
              <a:srgbClr val="42BA97"/>
            </a:solidFill>
          </p:spPr>
          <p:txBody>
            <a:bodyPr wrap="square" rtlCol="0">
              <a:spAutoFit/>
            </a:bodyPr>
            <a:lstStyle/>
            <a:p>
              <a:pPr marL="171450" marR="0" lvl="0" indent="-171450" defTabSz="91440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1700" b="1" i="0" u="none" strike="noStrike" kern="0" cap="none" spc="0" normalizeH="0" baseline="0" noProof="0" dirty="0">
                <a:ln>
                  <a:noFill/>
                </a:ln>
                <a:solidFill>
                  <a:prstClr val="white"/>
                </a:solidFill>
                <a:effectLst/>
                <a:uLnTx/>
                <a:uFillTx/>
                <a:cs typeface="Arial" panose="020B0604020202020204" pitchFamily="34" charset="0"/>
              </a:endParaRPr>
            </a:p>
            <a:p>
              <a:pPr marL="171450" marR="0" lvl="0" indent="-171450" defTabSz="91440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700" b="1" i="0" u="none" strike="noStrike" kern="0" cap="none" spc="0" normalizeH="0" baseline="0" noProof="0" dirty="0">
                  <a:ln>
                    <a:noFill/>
                  </a:ln>
                  <a:solidFill>
                    <a:prstClr val="white"/>
                  </a:solidFill>
                  <a:effectLst/>
                  <a:uLnTx/>
                  <a:uFillTx/>
                  <a:cs typeface="Arial" panose="020B0604020202020204" pitchFamily="34" charset="0"/>
                </a:rPr>
                <a:t>Supervises implementation of safeguards instruments</a:t>
              </a:r>
            </a:p>
            <a:p>
              <a:pPr marL="171450" marR="0" lvl="0" indent="-171450" defTabSz="91440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1700" b="1" i="0" u="none" strike="noStrike" kern="0" cap="none" spc="0" normalizeH="0" baseline="0" noProof="0" dirty="0">
                <a:ln>
                  <a:noFill/>
                </a:ln>
                <a:solidFill>
                  <a:prstClr val="white"/>
                </a:solidFill>
                <a:effectLst/>
                <a:uLnTx/>
                <a:uFillTx/>
                <a:cs typeface="Arial" panose="020B0604020202020204" pitchFamily="34" charset="0"/>
              </a:endParaRPr>
            </a:p>
            <a:p>
              <a:pPr marL="171450" marR="0" lvl="0" indent="-171450" defTabSz="91440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700" b="1" i="0" u="none" strike="noStrike" kern="0" cap="none" spc="0" normalizeH="0" baseline="0" noProof="0" dirty="0">
                  <a:ln>
                    <a:noFill/>
                  </a:ln>
                  <a:solidFill>
                    <a:prstClr val="white"/>
                  </a:solidFill>
                  <a:effectLst/>
                  <a:uLnTx/>
                  <a:uFillTx/>
                  <a:cs typeface="Arial" panose="020B0604020202020204" pitchFamily="34" charset="0"/>
                </a:rPr>
                <a:t>Makes mutually agreeable changes during implementation</a:t>
              </a:r>
            </a:p>
            <a:p>
              <a:pPr marR="0" lvl="0" defTabSz="914400" eaLnBrk="1" fontAlgn="auto" latinLnBrk="0" hangingPunct="1">
                <a:lnSpc>
                  <a:spcPct val="80000"/>
                </a:lnSpc>
                <a:spcBef>
                  <a:spcPts val="0"/>
                </a:spcBef>
                <a:spcAft>
                  <a:spcPts val="0"/>
                </a:spcAft>
                <a:buClrTx/>
                <a:buSzTx/>
                <a:tabLst/>
                <a:defRPr/>
              </a:pPr>
              <a:endParaRPr kumimoji="0" lang="en-US" sz="1800" b="1" i="0" u="none" strike="noStrike" kern="0" cap="none" spc="0" normalizeH="0" baseline="0" noProof="0" dirty="0">
                <a:ln>
                  <a:noFill/>
                </a:ln>
                <a:solidFill>
                  <a:prstClr val="black"/>
                </a:solidFill>
                <a:effectLst/>
                <a:uLnTx/>
                <a:uFillTx/>
                <a:cs typeface="Arial" panose="020B0604020202020204" pitchFamily="34" charset="0"/>
              </a:endParaRPr>
            </a:p>
            <a:p>
              <a:pPr marR="0" lvl="0" defTabSz="914400" eaLnBrk="1" fontAlgn="auto" latinLnBrk="0" hangingPunct="1">
                <a:lnSpc>
                  <a:spcPct val="80000"/>
                </a:lnSpc>
                <a:spcBef>
                  <a:spcPts val="0"/>
                </a:spcBef>
                <a:spcAft>
                  <a:spcPts val="0"/>
                </a:spcAft>
                <a:buClrTx/>
                <a:buSzTx/>
                <a:tabLst/>
                <a:defRPr/>
              </a:pPr>
              <a:endParaRPr kumimoji="0" lang="en-US" sz="1200" b="1" i="0" u="none" strike="noStrike" kern="0" cap="none" spc="0" normalizeH="0" baseline="0" noProof="0" dirty="0">
                <a:ln>
                  <a:noFill/>
                </a:ln>
                <a:solidFill>
                  <a:prstClr val="black"/>
                </a:solidFill>
                <a:effectLst/>
                <a:uLnTx/>
                <a:uFillTx/>
                <a:cs typeface="Arial" panose="020B0604020202020204" pitchFamily="34" charset="0"/>
              </a:endParaRPr>
            </a:p>
          </p:txBody>
        </p:sp>
        <p:sp>
          <p:nvSpPr>
            <p:cNvPr id="35" name="TextBox 34">
              <a:extLst>
                <a:ext uri="{FF2B5EF4-FFF2-40B4-BE49-F238E27FC236}">
                  <a16:creationId xmlns:a16="http://schemas.microsoft.com/office/drawing/2014/main" id="{C7FD5815-EF41-4BFA-A90F-DE93EC4E0531}"/>
                </a:ext>
              </a:extLst>
            </p:cNvPr>
            <p:cNvSpPr txBox="1"/>
            <p:nvPr/>
          </p:nvSpPr>
          <p:spPr>
            <a:xfrm>
              <a:off x="2913929" y="2185268"/>
              <a:ext cx="3782255" cy="334619"/>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cs typeface="Arial" panose="020B0604020202020204" pitchFamily="34" charset="0"/>
                </a:rPr>
                <a:t>WWF Safeguards Coordinator</a:t>
              </a:r>
            </a:p>
          </p:txBody>
        </p:sp>
        <p:sp>
          <p:nvSpPr>
            <p:cNvPr id="36" name="TextBox 35">
              <a:extLst>
                <a:ext uri="{FF2B5EF4-FFF2-40B4-BE49-F238E27FC236}">
                  <a16:creationId xmlns:a16="http://schemas.microsoft.com/office/drawing/2014/main" id="{61DC9142-7F5D-4364-A021-E9F598920541}"/>
                </a:ext>
              </a:extLst>
            </p:cNvPr>
            <p:cNvSpPr txBox="1"/>
            <p:nvPr/>
          </p:nvSpPr>
          <p:spPr>
            <a:xfrm>
              <a:off x="6696183" y="2185268"/>
              <a:ext cx="3999669" cy="334619"/>
            </a:xfrm>
            <a:prstGeom prst="rect">
              <a:avLst/>
            </a:prstGeom>
            <a:noFill/>
            <a:ln>
              <a:solidFill>
                <a:schemeClr val="bg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cs typeface="Arial" panose="020B0604020202020204" pitchFamily="34" charset="0"/>
                </a:rPr>
                <a:t>Project Executing Agency </a:t>
              </a:r>
            </a:p>
          </p:txBody>
        </p:sp>
        <p:sp>
          <p:nvSpPr>
            <p:cNvPr id="37" name="TextBox 36">
              <a:extLst>
                <a:ext uri="{FF2B5EF4-FFF2-40B4-BE49-F238E27FC236}">
                  <a16:creationId xmlns:a16="http://schemas.microsoft.com/office/drawing/2014/main" id="{A25A3465-4930-4D8F-A931-BC220B24B8BD}"/>
                </a:ext>
              </a:extLst>
            </p:cNvPr>
            <p:cNvSpPr txBox="1"/>
            <p:nvPr/>
          </p:nvSpPr>
          <p:spPr>
            <a:xfrm>
              <a:off x="6710018" y="5016436"/>
              <a:ext cx="4021720" cy="1621777"/>
            </a:xfrm>
            <a:prstGeom prst="rect">
              <a:avLst/>
            </a:prstGeom>
            <a:solidFill>
              <a:srgbClr val="42BA97">
                <a:lumMod val="75000"/>
              </a:srgbClr>
            </a:solidFill>
          </p:spPr>
          <p:txBody>
            <a:bodyPr wrap="square" rtlCol="0" anchor="ctr">
              <a:spAutoFit/>
            </a:bodyPr>
            <a:lstStyle/>
            <a:p>
              <a:pPr marL="285750" marR="0" lvl="0" indent="-285750" defTabSz="91440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1700" b="1" i="0" u="none" strike="noStrike" kern="0" cap="none" spc="0" normalizeH="0" baseline="0" noProof="0" dirty="0">
                  <a:ln>
                    <a:noFill/>
                  </a:ln>
                  <a:solidFill>
                    <a:prstClr val="white"/>
                  </a:solidFill>
                  <a:effectLst/>
                  <a:uLnTx/>
                  <a:uFillTx/>
                  <a:ea typeface="Adobe Heiti Std R" pitchFamily="34" charset="-128"/>
                  <a:cs typeface="Arial" panose="020B0604020202020204" pitchFamily="34" charset="0"/>
                </a:rPr>
                <a:t>Monitors implementation of safeguards documents and periodically reports and responds to WWF GEF/GCF Agency</a:t>
              </a:r>
            </a:p>
            <a:p>
              <a:pPr marL="285750" marR="0" lvl="0" indent="-285750" defTabSz="91440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1700" b="1" i="0" u="none" strike="noStrike" kern="0" cap="none" spc="0" normalizeH="0" baseline="0" noProof="0" dirty="0">
                  <a:ln>
                    <a:noFill/>
                  </a:ln>
                  <a:solidFill>
                    <a:prstClr val="white"/>
                  </a:solidFill>
                  <a:effectLst/>
                  <a:uLnTx/>
                  <a:uFillTx/>
                  <a:ea typeface="Adobe Heiti Std R" pitchFamily="34" charset="-128"/>
                  <a:cs typeface="Arial" panose="020B0604020202020204" pitchFamily="34" charset="0"/>
                </a:rPr>
                <a:t>Ensures compliance under national laws</a:t>
              </a:r>
            </a:p>
            <a:p>
              <a:pPr marL="285750" marR="0" lvl="0" indent="-285750" defTabSz="914400" eaLnBrk="1" fontAlgn="auto" latinLnBrk="0" hangingPunct="1">
                <a:lnSpc>
                  <a:spcPct val="80000"/>
                </a:lnSpc>
                <a:spcBef>
                  <a:spcPts val="0"/>
                </a:spcBef>
                <a:spcAft>
                  <a:spcPts val="1200"/>
                </a:spcAft>
                <a:buClrTx/>
                <a:buSzTx/>
                <a:buFont typeface="Arial" panose="020B0604020202020204" pitchFamily="34" charset="0"/>
                <a:buChar char="•"/>
                <a:tabLst/>
                <a:defRPr/>
              </a:pPr>
              <a:endParaRPr kumimoji="0" lang="en-US" sz="550" b="1" i="0" u="none" strike="noStrike" kern="0" cap="none" spc="0" normalizeH="0" baseline="0" noProof="0" dirty="0">
                <a:ln>
                  <a:noFill/>
                </a:ln>
                <a:solidFill>
                  <a:prstClr val="white"/>
                </a:solidFill>
                <a:effectLst/>
                <a:uLnTx/>
                <a:uFillTx/>
                <a:ea typeface="Adobe Heiti Std R" pitchFamily="34" charset="-128"/>
                <a:cs typeface="Arial" panose="020B0604020202020204" pitchFamily="34" charset="0"/>
              </a:endParaRPr>
            </a:p>
          </p:txBody>
        </p:sp>
      </p:grpSp>
    </p:spTree>
    <p:extLst>
      <p:ext uri="{BB962C8B-B14F-4D97-AF65-F5344CB8AC3E}">
        <p14:creationId xmlns:p14="http://schemas.microsoft.com/office/powerpoint/2010/main" val="1481815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0" y="2868194"/>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400" dirty="0"/>
              <a:t>Stakeholder Engagement</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19796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EA2ED5-80AC-4EEF-AF6C-0656885042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959"/>
          <a:stretch/>
        </p:blipFill>
        <p:spPr>
          <a:xfrm>
            <a:off x="6564573" y="-18398"/>
            <a:ext cx="5627427" cy="6858000"/>
          </a:xfrm>
          <a:prstGeom prst="rect">
            <a:avLst/>
          </a:prstGeom>
        </p:spPr>
      </p:pic>
      <p:sp>
        <p:nvSpPr>
          <p:cNvPr id="5" name="Rectangle 4">
            <a:extLst>
              <a:ext uri="{FF2B5EF4-FFF2-40B4-BE49-F238E27FC236}">
                <a16:creationId xmlns:a16="http://schemas.microsoft.com/office/drawing/2014/main" id="{C7EC5110-8B24-4C79-A65A-6D3692EF1BC6}"/>
              </a:ext>
            </a:extLst>
          </p:cNvPr>
          <p:cNvSpPr/>
          <p:nvPr/>
        </p:nvSpPr>
        <p:spPr>
          <a:xfrm>
            <a:off x="-1" y="0"/>
            <a:ext cx="6564574"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2" name="Title 1">
            <a:extLst>
              <a:ext uri="{FF2B5EF4-FFF2-40B4-BE49-F238E27FC236}">
                <a16:creationId xmlns:a16="http://schemas.microsoft.com/office/drawing/2014/main" id="{63ACD3F4-9A6B-4BAD-A3A3-7D15B5D48841}"/>
              </a:ext>
            </a:extLst>
          </p:cNvPr>
          <p:cNvSpPr>
            <a:spLocks noGrp="1"/>
          </p:cNvSpPr>
          <p:nvPr>
            <p:ph type="ctrTitle"/>
          </p:nvPr>
        </p:nvSpPr>
        <p:spPr>
          <a:xfrm>
            <a:off x="0" y="400261"/>
            <a:ext cx="12192000" cy="680551"/>
          </a:xfrm>
        </p:spPr>
        <p:txBody>
          <a:bodyPr/>
          <a:lstStyle/>
          <a:p>
            <a:r>
              <a:rPr lang="en-US" dirty="0"/>
              <a:t>Who are Stakeholders?</a:t>
            </a:r>
          </a:p>
        </p:txBody>
      </p:sp>
      <p:sp>
        <p:nvSpPr>
          <p:cNvPr id="9" name="Content Placeholder 2">
            <a:extLst>
              <a:ext uri="{FF2B5EF4-FFF2-40B4-BE49-F238E27FC236}">
                <a16:creationId xmlns:a16="http://schemas.microsoft.com/office/drawing/2014/main" id="{7F939E0B-D13A-4ED9-9B9B-722C8556D267}"/>
              </a:ext>
            </a:extLst>
          </p:cNvPr>
          <p:cNvSpPr txBox="1">
            <a:spLocks/>
          </p:cNvSpPr>
          <p:nvPr/>
        </p:nvSpPr>
        <p:spPr>
          <a:xfrm>
            <a:off x="297054" y="1417320"/>
            <a:ext cx="6267520" cy="5291952"/>
          </a:xfrm>
          <a:prstGeom prst="rect">
            <a:avLst/>
          </a:prstGeom>
          <a:solidFill>
            <a:schemeClr val="tx2"/>
          </a:solidFill>
        </p:spPr>
        <p:txBody>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dirty="0">
                <a:solidFill>
                  <a:prstClr val="white"/>
                </a:solidFill>
              </a:rPr>
              <a:t>All individuals, groups, institutions that have an interest in, will be directly or indirectly affected by, or may influence outcomes of, the project. </a:t>
            </a:r>
          </a:p>
          <a:p>
            <a:pPr lvl="0"/>
            <a:endParaRPr lang="en-US" sz="2800" dirty="0">
              <a:solidFill>
                <a:prstClr val="white"/>
              </a:solidFill>
            </a:endParaRPr>
          </a:p>
          <a:p>
            <a:pPr lvl="0"/>
            <a:r>
              <a:rPr lang="en-US" dirty="0">
                <a:solidFill>
                  <a:prstClr val="white"/>
                </a:solidFill>
              </a:rPr>
              <a:t>E.g. community members, government, donors, NGOs, CSOs, private sector</a:t>
            </a:r>
          </a:p>
          <a:p>
            <a:pPr lvl="0"/>
            <a:endParaRPr lang="en-US" dirty="0">
              <a:solidFill>
                <a:prstClr val="white"/>
              </a:solidFill>
            </a:endParaRPr>
          </a:p>
          <a:p>
            <a:pPr marL="457200" lvl="0" indent="-457200">
              <a:buAutoNum type="arabicPeriod"/>
            </a:pPr>
            <a:r>
              <a:rPr lang="en-US" dirty="0">
                <a:solidFill>
                  <a:schemeClr val="bg1"/>
                </a:solidFill>
                <a:latin typeface="Arial"/>
              </a:rPr>
              <a:t>Receive feedback from stakeholders on the project and incorporate feedback into project design, and</a:t>
            </a:r>
          </a:p>
          <a:p>
            <a:pPr marL="457200" lvl="0" indent="-457200">
              <a:buAutoNum type="arabicPeriod"/>
            </a:pPr>
            <a:r>
              <a:rPr lang="en-US" dirty="0">
                <a:solidFill>
                  <a:schemeClr val="bg1"/>
                </a:solidFill>
                <a:latin typeface="Arial"/>
              </a:rPr>
              <a:t>To determine how and when stakeholders will be engaged during project implementation.</a:t>
            </a:r>
            <a:endParaRPr kumimoji="0" lang="en-US" sz="2000" b="0" i="0" u="none" strike="noStrike" kern="1200" cap="none" spc="0"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3842030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0F92-141A-4648-ACF8-929B0890599F}"/>
              </a:ext>
            </a:extLst>
          </p:cNvPr>
          <p:cNvSpPr>
            <a:spLocks noGrp="1"/>
          </p:cNvSpPr>
          <p:nvPr>
            <p:ph type="ctrTitle"/>
          </p:nvPr>
        </p:nvSpPr>
        <p:spPr>
          <a:xfrm>
            <a:off x="0" y="536835"/>
            <a:ext cx="12192000" cy="634239"/>
          </a:xfrm>
        </p:spPr>
        <p:txBody>
          <a:bodyPr/>
          <a:lstStyle/>
          <a:p>
            <a:r>
              <a:rPr lang="en-US" dirty="0"/>
              <a:t>Importance of Stakeholder Engagement &amp; The SEP</a:t>
            </a:r>
          </a:p>
        </p:txBody>
      </p:sp>
      <p:sp>
        <p:nvSpPr>
          <p:cNvPr id="5" name="Text Placeholder 1">
            <a:extLst>
              <a:ext uri="{FF2B5EF4-FFF2-40B4-BE49-F238E27FC236}">
                <a16:creationId xmlns:a16="http://schemas.microsoft.com/office/drawing/2014/main" id="{29BD1CC8-4276-46A9-9C6B-6CF7CB67316E}"/>
              </a:ext>
            </a:extLst>
          </p:cNvPr>
          <p:cNvSpPr txBox="1">
            <a:spLocks/>
          </p:cNvSpPr>
          <p:nvPr/>
        </p:nvSpPr>
        <p:spPr>
          <a:xfrm>
            <a:off x="989822" y="1451605"/>
            <a:ext cx="10212356" cy="4985980"/>
          </a:xfrm>
          <a:prstGeom prst="rect">
            <a:avLst/>
          </a:prstGeom>
          <a:solidFill>
            <a:schemeClr val="tx1">
              <a:alpha val="56000"/>
            </a:schemeClr>
          </a:solidFill>
        </p:spPr>
        <p:txBody>
          <a:bodyPr vert="horz" wrap="square" lIns="36576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2400" dirty="0">
              <a:solidFill>
                <a:srgbClr val="000000"/>
              </a:solidFill>
              <a:highlight>
                <a:srgbClr val="FFFF00"/>
              </a:highlight>
              <a:latin typeface="Arial"/>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2400" dirty="0">
              <a:solidFill>
                <a:srgbClr val="000000"/>
              </a:solidFill>
              <a:highlight>
                <a:srgbClr val="FFFF00"/>
              </a:highlight>
              <a:latin typeface="Arial"/>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2400" dirty="0">
              <a:solidFill>
                <a:srgbClr val="000000"/>
              </a:solidFill>
              <a:highlight>
                <a:srgbClr val="FFFF00"/>
              </a:highlight>
              <a:latin typeface="Arial"/>
            </a:endParaRPr>
          </a:p>
          <a:p>
            <a:pPr marL="0" marR="0" lvl="0" indent="0" algn="ctr" defTabSz="457200" rtl="0" eaLnBrk="0" fontAlgn="base" latinLnBrk="0" hangingPunct="0">
              <a:lnSpc>
                <a:spcPct val="100000"/>
              </a:lnSpc>
              <a:spcBef>
                <a:spcPts val="0"/>
              </a:spcBef>
              <a:spcAft>
                <a:spcPct val="0"/>
              </a:spcAft>
              <a:buClrTx/>
              <a:buSzTx/>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0" marR="0" lvl="0" indent="0" algn="ctr"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p:txBody>
      </p:sp>
      <p:sp>
        <p:nvSpPr>
          <p:cNvPr id="4" name="Content Placeholder 2">
            <a:extLst>
              <a:ext uri="{FF2B5EF4-FFF2-40B4-BE49-F238E27FC236}">
                <a16:creationId xmlns:a16="http://schemas.microsoft.com/office/drawing/2014/main" id="{1033A5C9-2D48-4823-B3EB-5E944BCB65EA}"/>
              </a:ext>
            </a:extLst>
          </p:cNvPr>
          <p:cNvSpPr txBox="1">
            <a:spLocks/>
          </p:cNvSpPr>
          <p:nvPr/>
        </p:nvSpPr>
        <p:spPr>
          <a:xfrm>
            <a:off x="1568183" y="1795154"/>
            <a:ext cx="9633995" cy="4821546"/>
          </a:xfrm>
          <a:prstGeom prst="rect">
            <a:avLst/>
          </a:prstGeom>
        </p:spPr>
        <p:txBody>
          <a:bodyPr>
            <a:normAutofit fontScale="77500" lnSpcReduction="20000"/>
          </a:bodyPr>
          <a:lstStyle>
            <a:lvl1pPr marL="0" indent="0" algn="l" defTabSz="457200" rtl="0" eaLnBrk="1" latinLnBrk="0" hangingPunct="1">
              <a:spcBef>
                <a:spcPts val="0"/>
              </a:spcBef>
              <a:spcAft>
                <a:spcPts val="600"/>
              </a:spcAft>
              <a:buSzPct val="90000"/>
              <a:buFontTx/>
              <a:buNone/>
              <a:defRPr sz="2000" kern="1200">
                <a:solidFill>
                  <a:schemeClr val="tx1"/>
                </a:solidFill>
                <a:latin typeface="+mn-lt"/>
                <a:ea typeface="+mn-ea"/>
                <a:cs typeface="+mn-cs"/>
              </a:defRPr>
            </a:lvl1pPr>
            <a:lvl2pPr marL="227013" indent="230188"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2pPr>
            <a:lvl3pPr marL="684213" indent="-225425" algn="l" defTabSz="457200" rtl="0" eaLnBrk="1" latinLnBrk="0" hangingPunct="1">
              <a:spcBef>
                <a:spcPts val="0"/>
              </a:spcBef>
              <a:spcAft>
                <a:spcPts val="600"/>
              </a:spcAft>
              <a:buSzPct val="90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chemeClr val="accent4"/>
                </a:solidFill>
              </a:rPr>
              <a:t>Compliance </a:t>
            </a:r>
            <a:r>
              <a:rPr lang="en-US" sz="2400" dirty="0">
                <a:solidFill>
                  <a:schemeClr val="bg1"/>
                </a:solidFill>
              </a:rPr>
              <a:t>WWF and GEF Policies around Stakeholder Engagement</a:t>
            </a:r>
          </a:p>
          <a:p>
            <a:pPr lvl="1">
              <a:buFont typeface="Arial" panose="020B0604020202020204" pitchFamily="34" charset="0"/>
              <a:buChar char="•"/>
            </a:pPr>
            <a:r>
              <a:rPr lang="en-US" sz="2400" dirty="0">
                <a:solidFill>
                  <a:schemeClr val="bg1"/>
                </a:solidFill>
              </a:rPr>
              <a:t>See GEF Public Involvement Policy </a:t>
            </a:r>
          </a:p>
          <a:p>
            <a:pPr lvl="1">
              <a:buFont typeface="Arial" panose="020B0604020202020204" pitchFamily="34" charset="0"/>
              <a:buChar char="•"/>
            </a:pPr>
            <a:r>
              <a:rPr lang="en-US" sz="2400" dirty="0">
                <a:solidFill>
                  <a:schemeClr val="bg1"/>
                </a:solidFill>
              </a:rPr>
              <a:t>WWF GEF Stakeholder Engagement Policy</a:t>
            </a:r>
            <a:endParaRPr kumimoji="0" lang="en-US" sz="2200" b="0" i="0" u="none" strike="noStrike" kern="1200" cap="none" spc="0" normalizeH="0" baseline="0" noProof="0" dirty="0">
              <a:ln>
                <a:noFill/>
              </a:ln>
              <a:solidFill>
                <a:schemeClr val="bg1"/>
              </a:solidFill>
              <a:effectLst/>
              <a:uLnTx/>
              <a:uFillTx/>
              <a:ea typeface="+mn-ea"/>
              <a:cs typeface="+mn-cs"/>
            </a:endParaRPr>
          </a:p>
          <a:p>
            <a:endParaRPr lang="en-US" sz="2400" b="1" dirty="0">
              <a:solidFill>
                <a:schemeClr val="accent4"/>
              </a:solidFill>
            </a:endParaRPr>
          </a:p>
          <a:p>
            <a:r>
              <a:rPr lang="en-US" sz="2400" b="1" dirty="0" err="1">
                <a:solidFill>
                  <a:schemeClr val="accent4"/>
                </a:solidFill>
              </a:rPr>
              <a:t>ProDoc</a:t>
            </a:r>
            <a:r>
              <a:rPr lang="en-US" sz="2400" dirty="0">
                <a:solidFill>
                  <a:schemeClr val="accent4"/>
                </a:solidFill>
              </a:rPr>
              <a:t>:</a:t>
            </a:r>
            <a:r>
              <a:rPr lang="en-US" sz="2400" dirty="0">
                <a:solidFill>
                  <a:schemeClr val="bg1"/>
                </a:solidFill>
              </a:rPr>
              <a:t> Need to document how stakeholders were engaged, main reflections, how these reflections were incorporated into the project design, and how stakeholders will continue to participate in project implementation</a:t>
            </a:r>
          </a:p>
          <a:p>
            <a:endParaRPr lang="en-US" sz="2400" dirty="0">
              <a:solidFill>
                <a:schemeClr val="bg1"/>
              </a:solidFill>
            </a:endParaRPr>
          </a:p>
          <a:p>
            <a:pPr lvl="0"/>
            <a:r>
              <a:rPr lang="en-US" sz="2200" u="sng" dirty="0">
                <a:solidFill>
                  <a:schemeClr val="bg1"/>
                </a:solidFill>
              </a:rPr>
              <a:t>Stakeholder Engagement Plan (SEP)</a:t>
            </a:r>
          </a:p>
          <a:p>
            <a:pPr lvl="1"/>
            <a:endParaRPr lang="en-US" sz="1800" dirty="0">
              <a:solidFill>
                <a:schemeClr val="bg1"/>
              </a:solidFill>
            </a:endParaRPr>
          </a:p>
          <a:p>
            <a:pPr lvl="1"/>
            <a:r>
              <a:rPr lang="en-US" sz="1800" dirty="0">
                <a:solidFill>
                  <a:schemeClr val="bg1"/>
                </a:solidFill>
              </a:rPr>
              <a:t>Build off of Stakeholder Analysis</a:t>
            </a:r>
          </a:p>
          <a:p>
            <a:pPr lvl="1"/>
            <a:r>
              <a:rPr lang="en-US" sz="1800" dirty="0">
                <a:solidFill>
                  <a:schemeClr val="bg1"/>
                </a:solidFill>
              </a:rPr>
              <a:t>Consult with stakeholders</a:t>
            </a:r>
          </a:p>
          <a:p>
            <a:pPr lvl="1"/>
            <a:r>
              <a:rPr lang="en-US" sz="1800" dirty="0">
                <a:solidFill>
                  <a:schemeClr val="bg1"/>
                </a:solidFill>
              </a:rPr>
              <a:t>Incorporate feedback from stakeholders in draft SEP and project design</a:t>
            </a:r>
          </a:p>
          <a:p>
            <a:pPr lvl="1"/>
            <a:r>
              <a:rPr lang="en-US" sz="1800" dirty="0">
                <a:solidFill>
                  <a:schemeClr val="bg1"/>
                </a:solidFill>
              </a:rPr>
              <a:t>Describe grievance redress mechanism</a:t>
            </a:r>
          </a:p>
          <a:p>
            <a:pPr lvl="1"/>
            <a:r>
              <a:rPr lang="en-US" sz="1800" dirty="0">
                <a:solidFill>
                  <a:schemeClr val="bg1"/>
                </a:solidFill>
              </a:rPr>
              <a:t>Include budget</a:t>
            </a:r>
          </a:p>
          <a:p>
            <a:pPr lvl="1"/>
            <a:r>
              <a:rPr lang="en-US" sz="1800" dirty="0">
                <a:solidFill>
                  <a:schemeClr val="bg1"/>
                </a:solidFill>
              </a:rPr>
              <a:t>Final validations of SEP by stakeholders prior to project implementation</a:t>
            </a:r>
          </a:p>
          <a:p>
            <a:pPr lvl="1"/>
            <a:r>
              <a:rPr lang="en-US" sz="1800" dirty="0">
                <a:solidFill>
                  <a:schemeClr val="bg1"/>
                </a:solidFill>
              </a:rPr>
              <a:t>Disclose final SEP</a:t>
            </a:r>
            <a:endParaRPr lang="en-US" sz="2400" dirty="0">
              <a:solidFill>
                <a:schemeClr val="bg1"/>
              </a:solidFill>
            </a:endParaRPr>
          </a:p>
          <a:p>
            <a:endParaRPr lang="en-US" dirty="0"/>
          </a:p>
        </p:txBody>
      </p:sp>
    </p:spTree>
    <p:extLst>
      <p:ext uri="{BB962C8B-B14F-4D97-AF65-F5344CB8AC3E}">
        <p14:creationId xmlns:p14="http://schemas.microsoft.com/office/powerpoint/2010/main" val="4104782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C53B4E5-DDFE-415D-B482-FBD4E81F4ED0}"/>
              </a:ext>
            </a:extLst>
          </p:cNvPr>
          <p:cNvGraphicFramePr>
            <a:graphicFrameLocks noGrp="1"/>
          </p:cNvGraphicFramePr>
          <p:nvPr>
            <p:extLst>
              <p:ext uri="{D42A27DB-BD31-4B8C-83A1-F6EECF244321}">
                <p14:modId xmlns:p14="http://schemas.microsoft.com/office/powerpoint/2010/main" val="2575569781"/>
              </p:ext>
            </p:extLst>
          </p:nvPr>
        </p:nvGraphicFramePr>
        <p:xfrm>
          <a:off x="166689" y="804208"/>
          <a:ext cx="11586245" cy="5847033"/>
        </p:xfrm>
        <a:graphic>
          <a:graphicData uri="http://schemas.openxmlformats.org/drawingml/2006/table">
            <a:tbl>
              <a:tblPr firstRow="1" bandRow="1"/>
              <a:tblGrid>
                <a:gridCol w="2615421">
                  <a:extLst>
                    <a:ext uri="{9D8B030D-6E8A-4147-A177-3AD203B41FA5}">
                      <a16:colId xmlns:a16="http://schemas.microsoft.com/office/drawing/2014/main" val="20000"/>
                    </a:ext>
                  </a:extLst>
                </a:gridCol>
                <a:gridCol w="5732325">
                  <a:extLst>
                    <a:ext uri="{9D8B030D-6E8A-4147-A177-3AD203B41FA5}">
                      <a16:colId xmlns:a16="http://schemas.microsoft.com/office/drawing/2014/main" val="20001"/>
                    </a:ext>
                  </a:extLst>
                </a:gridCol>
                <a:gridCol w="3238499">
                  <a:extLst>
                    <a:ext uri="{9D8B030D-6E8A-4147-A177-3AD203B41FA5}">
                      <a16:colId xmlns:a16="http://schemas.microsoft.com/office/drawing/2014/main" val="20002"/>
                    </a:ext>
                  </a:extLst>
                </a:gridCol>
              </a:tblGrid>
              <a:tr h="37806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latin typeface="Arial" panose="020B0604020202020204" pitchFamily="34" charset="0"/>
                          <a:cs typeface="Arial" panose="020B0604020202020204" pitchFamily="34" charset="0"/>
                        </a:rPr>
                        <a:t>Step</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568F"/>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600" dirty="0">
                          <a:latin typeface="Arial" panose="020B0604020202020204" pitchFamily="34" charset="0"/>
                          <a:cs typeface="Arial" panose="020B0604020202020204" pitchFamily="34" charset="0"/>
                        </a:rPr>
                        <a:t>How?</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568F"/>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900" dirty="0">
                          <a:latin typeface="Arial" panose="020B0604020202020204" pitchFamily="34" charset="0"/>
                          <a:cs typeface="Arial" panose="020B0604020202020204" pitchFamily="34" charset="0"/>
                        </a:rPr>
                        <a:t>Output</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568F"/>
                    </a:solidFill>
                  </a:tcPr>
                </a:tc>
                <a:extLst>
                  <a:ext uri="{0D108BD9-81ED-4DB2-BD59-A6C34878D82A}">
                    <a16:rowId xmlns:a16="http://schemas.microsoft.com/office/drawing/2014/main" val="10000"/>
                  </a:ext>
                </a:extLst>
              </a:tr>
              <a:tr h="58809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700" dirty="0">
                          <a:latin typeface="Arial" panose="020B0604020202020204" pitchFamily="34" charset="0"/>
                          <a:cs typeface="Arial" panose="020B0604020202020204" pitchFamily="34" charset="0"/>
                        </a:rPr>
                        <a:t>Step 1: </a:t>
                      </a:r>
                      <a:r>
                        <a:rPr lang="en-US" sz="1700" b="1" dirty="0">
                          <a:latin typeface="Arial" panose="020B0604020202020204" pitchFamily="34" charset="0"/>
                          <a:cs typeface="Arial" panose="020B0604020202020204" pitchFamily="34" charset="0"/>
                        </a:rPr>
                        <a:t>define </a:t>
                      </a:r>
                      <a:r>
                        <a:rPr lang="en-US" sz="1700" dirty="0">
                          <a:latin typeface="Arial" panose="020B0604020202020204" pitchFamily="34" charset="0"/>
                          <a:cs typeface="Arial" panose="020B0604020202020204" pitchFamily="34" charset="0"/>
                        </a:rPr>
                        <a:t>stakeholders</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Develop a broad</a:t>
                      </a:r>
                      <a:r>
                        <a:rPr lang="en-US" sz="1600" baseline="0" dirty="0">
                          <a:latin typeface="Arial" panose="020B0604020202020204" pitchFamily="34" charset="0"/>
                          <a:cs typeface="Arial" panose="020B0604020202020204" pitchFamily="34" charset="0"/>
                        </a:rPr>
                        <a:t> list of stakeholders and their known  role</a:t>
                      </a:r>
                      <a:endParaRPr lang="en-US" sz="1600" dirty="0">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List of Stakeholders</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0001"/>
                  </a:ext>
                </a:extLst>
              </a:tr>
              <a:tr h="78412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Step 2: </a:t>
                      </a:r>
                      <a:r>
                        <a:rPr lang="en-US" sz="1700" b="1" dirty="0">
                          <a:latin typeface="Arial" panose="020B0604020202020204" pitchFamily="34" charset="0"/>
                          <a:cs typeface="Arial" panose="020B0604020202020204" pitchFamily="34" charset="0"/>
                        </a:rPr>
                        <a:t>consultation</a:t>
                      </a:r>
                      <a:r>
                        <a:rPr lang="en-US" sz="1700" dirty="0">
                          <a:latin typeface="Arial" panose="020B0604020202020204" pitchFamily="34" charset="0"/>
                          <a:cs typeface="Arial" panose="020B0604020202020204" pitchFamily="34" charset="0"/>
                        </a:rPr>
                        <a:t> with stakeholders</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face to face meetings, workshops to discuss project objectives, roles, proposed activities, their needs, their feedback</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Matrix of stakeholders, their baseline, their potential roles, and their feedback on concept.</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002"/>
                  </a:ext>
                </a:extLst>
              </a:tr>
              <a:tr h="121836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700" dirty="0">
                          <a:latin typeface="Arial" panose="020B0604020202020204" pitchFamily="34" charset="0"/>
                          <a:cs typeface="Arial" panose="020B0604020202020204" pitchFamily="34" charset="0"/>
                        </a:rPr>
                        <a:t>Step 3: </a:t>
                      </a:r>
                      <a:r>
                        <a:rPr lang="en-US" sz="1700" b="1" dirty="0">
                          <a:latin typeface="Arial" panose="020B0604020202020204" pitchFamily="34" charset="0"/>
                          <a:cs typeface="Arial" panose="020B0604020202020204" pitchFamily="34" charset="0"/>
                        </a:rPr>
                        <a:t>analysis</a:t>
                      </a:r>
                      <a:r>
                        <a:rPr lang="en-US" sz="1700" dirty="0">
                          <a:latin typeface="Arial" panose="020B0604020202020204" pitchFamily="34" charset="0"/>
                          <a:cs typeface="Arial" panose="020B0604020202020204" pitchFamily="34" charset="0"/>
                        </a:rPr>
                        <a:t>. </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Analyze stakeholders’ potential role and contributions in the proposed project, issues of concern held by stakeholders, their key project needs. - Identify influencers/powerful stakeholders and marginalized people</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Stakeholder analysis, included in the ProDoc</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0003"/>
                  </a:ext>
                </a:extLst>
              </a:tr>
              <a:tr h="78412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700" dirty="0">
                          <a:latin typeface="Arial" panose="020B0604020202020204" pitchFamily="34" charset="0"/>
                          <a:cs typeface="Arial" panose="020B0604020202020204" pitchFamily="34" charset="0"/>
                        </a:rPr>
                        <a:t>Step 4: </a:t>
                      </a:r>
                      <a:r>
                        <a:rPr lang="en-US" sz="1700" b="1" dirty="0">
                          <a:latin typeface="Arial" panose="020B0604020202020204" pitchFamily="34" charset="0"/>
                          <a:cs typeface="Arial" panose="020B0604020202020204" pitchFamily="34" charset="0"/>
                        </a:rPr>
                        <a:t>prioritize</a:t>
                      </a:r>
                      <a:r>
                        <a:rPr lang="en-US" sz="1700" dirty="0">
                          <a:latin typeface="Arial" panose="020B0604020202020204" pitchFamily="34" charset="0"/>
                          <a:cs typeface="Arial" panose="020B0604020202020204" pitchFamily="34" charset="0"/>
                        </a:rPr>
                        <a:t> </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Prioritize (more narrowly) the stakeholders that are likely to be executing partners, and other key groups that the project will work with, such as indigenous communities. </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Executing partners, beneficiaries</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004"/>
                  </a:ext>
                </a:extLst>
              </a:tr>
              <a:tr h="100816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700" dirty="0">
                          <a:latin typeface="Arial" panose="020B0604020202020204" pitchFamily="34" charset="0"/>
                          <a:cs typeface="Arial" panose="020B0604020202020204" pitchFamily="34" charset="0"/>
                        </a:rPr>
                        <a:t>Step 5: </a:t>
                      </a:r>
                      <a:r>
                        <a:rPr lang="en-US" sz="1700" b="1" dirty="0">
                          <a:latin typeface="Arial" panose="020B0604020202020204" pitchFamily="34" charset="0"/>
                          <a:cs typeface="Arial" panose="020B0604020202020204" pitchFamily="34" charset="0"/>
                        </a:rPr>
                        <a:t>inclusion</a:t>
                      </a:r>
                      <a:r>
                        <a:rPr lang="en-US" sz="1700" dirty="0">
                          <a:latin typeface="Arial" panose="020B0604020202020204" pitchFamily="34" charset="0"/>
                          <a:cs typeface="Arial" panose="020B0604020202020204" pitchFamily="34" charset="0"/>
                        </a:rPr>
                        <a:t> of feedback in project design</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Include key outcomes from stakeholder analysis and consultations into project design and Include project partners in developing results chain, project activities, budget, M&amp;E</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Stakeholder input to project design</a:t>
                      </a:r>
                    </a:p>
                    <a:p>
                      <a:r>
                        <a:rPr lang="en-US" sz="1600" dirty="0">
                          <a:latin typeface="Arial" panose="020B0604020202020204" pitchFamily="34" charset="0"/>
                          <a:cs typeface="Arial" panose="020B0604020202020204" pitchFamily="34" charset="0"/>
                        </a:rPr>
                        <a:t>Budget and activities account</a:t>
                      </a:r>
                      <a:r>
                        <a:rPr lang="en-US" sz="1600" baseline="0" dirty="0">
                          <a:latin typeface="Arial" panose="020B0604020202020204" pitchFamily="34" charset="0"/>
                          <a:cs typeface="Arial" panose="020B0604020202020204" pitchFamily="34" charset="0"/>
                        </a:rPr>
                        <a:t> for stakeholder roles</a:t>
                      </a:r>
                      <a:endParaRPr lang="en-US" sz="1600" dirty="0">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10005"/>
                  </a:ext>
                </a:extLst>
              </a:tr>
              <a:tr h="772944">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700" dirty="0">
                          <a:latin typeface="Arial" panose="020B0604020202020204" pitchFamily="34" charset="0"/>
                          <a:cs typeface="Arial" panose="020B0604020202020204" pitchFamily="34" charset="0"/>
                        </a:rPr>
                        <a:t>Step 6: define </a:t>
                      </a:r>
                      <a:r>
                        <a:rPr lang="en-US" sz="1700" b="1" dirty="0">
                          <a:latin typeface="Arial" panose="020B0604020202020204" pitchFamily="34" charset="0"/>
                          <a:cs typeface="Arial" panose="020B0604020202020204" pitchFamily="34" charset="0"/>
                        </a:rPr>
                        <a:t>project governance</a:t>
                      </a:r>
                      <a:endParaRPr lang="en-US" sz="1700" dirty="0">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What are the roles and accountability across all executing partners for stakeholder engagement</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rial" panose="020B0604020202020204" pitchFamily="34" charset="0"/>
                          <a:cs typeface="Arial" panose="020B0604020202020204" pitchFamily="34" charset="0"/>
                        </a:rPr>
                        <a:t>Project governance structure</a:t>
                      </a:r>
                    </a:p>
                    <a:p>
                      <a:r>
                        <a:rPr lang="en-US" sz="1600" dirty="0">
                          <a:latin typeface="Arial" panose="020B0604020202020204" pitchFamily="34" charset="0"/>
                          <a:cs typeface="Arial" panose="020B0604020202020204" pitchFamily="34" charset="0"/>
                        </a:rPr>
                        <a:t>Stakeholder Engagement Plan.</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0006"/>
                  </a:ext>
                </a:extLst>
              </a:tr>
            </a:tbl>
          </a:graphicData>
        </a:graphic>
      </p:graphicFrame>
      <p:sp>
        <p:nvSpPr>
          <p:cNvPr id="4" name="Title 1">
            <a:extLst>
              <a:ext uri="{FF2B5EF4-FFF2-40B4-BE49-F238E27FC236}">
                <a16:creationId xmlns:a16="http://schemas.microsoft.com/office/drawing/2014/main" id="{F7C86671-9D3B-41C8-88FC-6EF996B9B419}"/>
              </a:ext>
            </a:extLst>
          </p:cNvPr>
          <p:cNvSpPr txBox="1">
            <a:spLocks/>
          </p:cNvSpPr>
          <p:nvPr/>
        </p:nvSpPr>
        <p:spPr>
          <a:xfrm>
            <a:off x="0" y="123657"/>
            <a:ext cx="12192000" cy="680551"/>
          </a:xfrm>
          <a:prstGeom prst="rect">
            <a:avLst/>
          </a:prstGeom>
          <a:solidFill>
            <a:schemeClr val="tx1">
              <a:alpha val="43000"/>
            </a:schemeClr>
          </a:solidFill>
          <a:ln>
            <a:noFill/>
          </a:ln>
        </p:spPr>
        <p:txBody>
          <a:bodyPr vert="horz" lIns="0" tIns="0" rIns="0" bIns="0" rtlCol="0" anchor="ctr">
            <a:noAutofit/>
          </a:bodyPr>
          <a:lstStyle>
            <a:lvl1pPr algn="ctr" defTabSz="457200" rtl="0" eaLnBrk="1" latinLnBrk="0" hangingPunct="1">
              <a:spcBef>
                <a:spcPct val="0"/>
              </a:spcBef>
              <a:buNone/>
              <a:defRPr sz="3600" kern="1200">
                <a:solidFill>
                  <a:schemeClr val="bg1"/>
                </a:solidFill>
                <a:latin typeface="+mj-lt"/>
                <a:ea typeface="+mj-ea"/>
                <a:cs typeface="+mj-cs"/>
              </a:defRPr>
            </a:lvl1pPr>
          </a:lstStyle>
          <a:p>
            <a:r>
              <a:rPr lang="en-US" sz="3200" dirty="0"/>
              <a:t>Steps for Stakeholders Engagement</a:t>
            </a:r>
          </a:p>
        </p:txBody>
      </p:sp>
    </p:spTree>
    <p:extLst>
      <p:ext uri="{BB962C8B-B14F-4D97-AF65-F5344CB8AC3E}">
        <p14:creationId xmlns:p14="http://schemas.microsoft.com/office/powerpoint/2010/main" val="1725207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0514-836D-4604-A2E2-8243F30E9363}"/>
              </a:ext>
            </a:extLst>
          </p:cNvPr>
          <p:cNvSpPr>
            <a:spLocks noGrp="1"/>
          </p:cNvSpPr>
          <p:nvPr>
            <p:ph type="ctrTitle"/>
          </p:nvPr>
        </p:nvSpPr>
        <p:spPr>
          <a:xfrm>
            <a:off x="0" y="427342"/>
            <a:ext cx="12192000" cy="680551"/>
          </a:xfrm>
          <a:solidFill>
            <a:schemeClr val="tx1">
              <a:alpha val="60000"/>
            </a:schemeClr>
          </a:solidFill>
        </p:spPr>
        <p:txBody>
          <a:bodyPr/>
          <a:lstStyle/>
          <a:p>
            <a:r>
              <a:rPr lang="en-US" dirty="0">
                <a:latin typeface="Arial" panose="020B0604020202020204" pitchFamily="34" charset="0"/>
                <a:cs typeface="Arial" panose="020B0604020202020204" pitchFamily="34" charset="0"/>
              </a:rPr>
              <a:t>Problems and Barriers Identified at PIF Stage</a:t>
            </a:r>
          </a:p>
        </p:txBody>
      </p:sp>
      <p:sp>
        <p:nvSpPr>
          <p:cNvPr id="4" name="Text Placeholder 1">
            <a:extLst>
              <a:ext uri="{FF2B5EF4-FFF2-40B4-BE49-F238E27FC236}">
                <a16:creationId xmlns:a16="http://schemas.microsoft.com/office/drawing/2014/main" id="{C93558C0-8BFF-4935-A3B2-F7A739119797}"/>
              </a:ext>
            </a:extLst>
          </p:cNvPr>
          <p:cNvSpPr txBox="1">
            <a:spLocks/>
          </p:cNvSpPr>
          <p:nvPr/>
        </p:nvSpPr>
        <p:spPr>
          <a:xfrm>
            <a:off x="738235" y="1462797"/>
            <a:ext cx="5117431" cy="4555093"/>
          </a:xfrm>
          <a:prstGeom prst="rect">
            <a:avLst/>
          </a:prstGeom>
          <a:solidFill>
            <a:schemeClr val="tx1">
              <a:alpha val="69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ts val="0"/>
              </a:spcBef>
              <a:spcAft>
                <a:spcPct val="0"/>
              </a:spcAft>
              <a:buClrTx/>
              <a:buSzTx/>
              <a:buFont typeface="Arial" pitchFamily="34" charset="0"/>
              <a:buNone/>
              <a:tabLst/>
              <a:defRPr/>
            </a:pPr>
            <a:r>
              <a:rPr lang="en-US" sz="2400" b="1" dirty="0">
                <a:solidFill>
                  <a:prstClr val="white"/>
                </a:solidFill>
                <a:latin typeface="Arial"/>
              </a:rPr>
              <a:t>E</a:t>
            </a:r>
            <a:r>
              <a:rPr kumimoji="0" lang="en-US" sz="2400" b="1" i="0" u="none" strike="noStrike" kern="1200" cap="none" spc="0" normalizeH="0" baseline="0" noProof="0" dirty="0" err="1">
                <a:ln>
                  <a:noFill/>
                </a:ln>
                <a:solidFill>
                  <a:prstClr val="white"/>
                </a:solidFill>
                <a:effectLst/>
                <a:uLnTx/>
                <a:uFillTx/>
                <a:latin typeface="Arial"/>
                <a:ea typeface="+mn-ea"/>
                <a:cs typeface="+mn-cs"/>
              </a:rPr>
              <a:t>nvironmental</a:t>
            </a:r>
            <a:r>
              <a:rPr kumimoji="0" lang="en-US" sz="2400" b="1" i="0" u="none" strike="noStrike" kern="1200" cap="none" spc="0" normalizeH="0" baseline="0" noProof="0" dirty="0">
                <a:ln>
                  <a:noFill/>
                </a:ln>
                <a:solidFill>
                  <a:prstClr val="white"/>
                </a:solidFill>
                <a:effectLst/>
                <a:uLnTx/>
                <a:uFillTx/>
                <a:latin typeface="Arial"/>
                <a:ea typeface="+mn-ea"/>
                <a:cs typeface="+mn-cs"/>
              </a:rPr>
              <a:t> Problem</a:t>
            </a:r>
          </a:p>
          <a:p>
            <a:pPr marL="0" marR="0" lvl="0" indent="0" algn="ctr" defTabSz="457200" rtl="0" eaLnBrk="0" fontAlgn="base" latinLnBrk="0" hangingPunct="0">
              <a:lnSpc>
                <a:spcPct val="100000"/>
              </a:lnSpc>
              <a:spcBef>
                <a:spcPts val="0"/>
              </a:spcBef>
              <a:spcAft>
                <a:spcPct val="0"/>
              </a:spcAft>
              <a:buClrTx/>
              <a:buSzTx/>
              <a:buFont typeface="Arial" pitchFamily="34" charset="0"/>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342900" lvl="0" indent="-342900" algn="l">
              <a:buFont typeface="Arial" panose="020B0604020202020204" pitchFamily="34" charset="0"/>
              <a:buChar char="•"/>
            </a:pPr>
            <a:r>
              <a:rPr lang="en-US" sz="2400" b="1" dirty="0">
                <a:solidFill>
                  <a:prstClr val="white"/>
                </a:solidFill>
                <a:latin typeface="Arial"/>
              </a:rPr>
              <a:t>Fill this in based on PIF</a:t>
            </a: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000" dirty="0"/>
          </a:p>
        </p:txBody>
      </p:sp>
      <p:sp>
        <p:nvSpPr>
          <p:cNvPr id="11" name="Text Placeholder 1">
            <a:extLst>
              <a:ext uri="{FF2B5EF4-FFF2-40B4-BE49-F238E27FC236}">
                <a16:creationId xmlns:a16="http://schemas.microsoft.com/office/drawing/2014/main" id="{F79453A3-8951-43F9-ABCC-5B8509151DDE}"/>
              </a:ext>
            </a:extLst>
          </p:cNvPr>
          <p:cNvSpPr txBox="1">
            <a:spLocks/>
          </p:cNvSpPr>
          <p:nvPr/>
        </p:nvSpPr>
        <p:spPr>
          <a:xfrm>
            <a:off x="6548284" y="1462797"/>
            <a:ext cx="5277852" cy="4616648"/>
          </a:xfrm>
          <a:prstGeom prst="rect">
            <a:avLst/>
          </a:prstGeom>
          <a:solidFill>
            <a:schemeClr val="tx1">
              <a:alpha val="69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ts val="0"/>
              </a:spcBef>
              <a:spcAft>
                <a:spcPct val="0"/>
              </a:spcAft>
              <a:buClrTx/>
              <a:buSzTx/>
              <a:buFont typeface="Arial" pitchFamily="34" charset="0"/>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Environmental Barriers</a:t>
            </a:r>
          </a:p>
          <a:p>
            <a:pPr marL="0" marR="0" lvl="0" indent="0" algn="ctr" defTabSz="457200" rtl="0" eaLnBrk="0" fontAlgn="base" latinLnBrk="0" hangingPunct="0">
              <a:lnSpc>
                <a:spcPct val="100000"/>
              </a:lnSpc>
              <a:spcBef>
                <a:spcPts val="0"/>
              </a:spcBef>
              <a:spcAft>
                <a:spcPct val="0"/>
              </a:spcAft>
              <a:buClrTx/>
              <a:buSzTx/>
              <a:buFont typeface="Arial" pitchFamily="34" charset="0"/>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342900" lvl="0" indent="-342900" algn="l">
              <a:buFont typeface="Arial" panose="020B0604020202020204" pitchFamily="34" charset="0"/>
              <a:buChar char="•"/>
            </a:pPr>
            <a:r>
              <a:rPr lang="en-US" sz="2400" b="1" dirty="0">
                <a:solidFill>
                  <a:prstClr val="white"/>
                </a:solidFill>
                <a:latin typeface="Arial"/>
              </a:rPr>
              <a:t>Fill this in based on PIF</a:t>
            </a: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lvl="0" algn="l"/>
            <a:endParaRPr lang="en-US" sz="2400" b="1" dirty="0">
              <a:solidFill>
                <a:prstClr val="white"/>
              </a:solidFill>
              <a:latin typeface="Arial"/>
            </a:endParaRPr>
          </a:p>
        </p:txBody>
      </p:sp>
    </p:spTree>
    <p:extLst>
      <p:ext uri="{BB962C8B-B14F-4D97-AF65-F5344CB8AC3E}">
        <p14:creationId xmlns:p14="http://schemas.microsoft.com/office/powerpoint/2010/main" val="2819209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0" y="3031968"/>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400" dirty="0"/>
              <a:t>Project Governance</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806424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F9DB1FE5-9D46-433B-99D1-2F1B8DC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DE6B2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57517170-06BE-44AF-A257-086A51086308}"/>
              </a:ext>
            </a:extLst>
          </p:cNvPr>
          <p:cNvPicPr>
            <a:picLocks noChangeAspect="1"/>
          </p:cNvPicPr>
          <p:nvPr/>
        </p:nvPicPr>
        <p:blipFill rotWithShape="1">
          <a:blip r:embed="rId2"/>
          <a:srcRect r="2271"/>
          <a:stretch/>
        </p:blipFill>
        <p:spPr>
          <a:xfrm>
            <a:off x="4278377" y="1495581"/>
            <a:ext cx="7843930" cy="4454570"/>
          </a:xfrm>
          <a:prstGeom prst="rect">
            <a:avLst/>
          </a:prstGeom>
        </p:spPr>
      </p:pic>
      <p:pic>
        <p:nvPicPr>
          <p:cNvPr id="8" name="Picture 7">
            <a:extLst>
              <a:ext uri="{FF2B5EF4-FFF2-40B4-BE49-F238E27FC236}">
                <a16:creationId xmlns:a16="http://schemas.microsoft.com/office/drawing/2014/main" id="{F01F5EDD-71DF-48C5-9438-EAACCF9833A1}"/>
              </a:ext>
            </a:extLst>
          </p:cNvPr>
          <p:cNvPicPr>
            <a:picLocks noChangeAspect="1"/>
          </p:cNvPicPr>
          <p:nvPr/>
        </p:nvPicPr>
        <p:blipFill>
          <a:blip r:embed="rId3">
            <a:duotone>
              <a:schemeClr val="accent1">
                <a:shade val="45000"/>
                <a:satMod val="135000"/>
              </a:schemeClr>
              <a:prstClr val="white"/>
            </a:duotone>
          </a:blip>
          <a:stretch>
            <a:fillRect/>
          </a:stretch>
        </p:blipFill>
        <p:spPr>
          <a:xfrm>
            <a:off x="0" y="6400464"/>
            <a:ext cx="2159000" cy="457536"/>
          </a:xfrm>
          <a:prstGeom prst="rect">
            <a:avLst/>
          </a:prstGeom>
        </p:spPr>
      </p:pic>
      <p:sp>
        <p:nvSpPr>
          <p:cNvPr id="16" name="Rectangle 15">
            <a:extLst>
              <a:ext uri="{FF2B5EF4-FFF2-40B4-BE49-F238E27FC236}">
                <a16:creationId xmlns:a16="http://schemas.microsoft.com/office/drawing/2014/main" id="{A48158BC-5B0D-478E-A58C-5E7A40B03569}"/>
              </a:ext>
            </a:extLst>
          </p:cNvPr>
          <p:cNvSpPr/>
          <p:nvPr/>
        </p:nvSpPr>
        <p:spPr>
          <a:xfrm>
            <a:off x="-5685" y="-15244"/>
            <a:ext cx="4109763" cy="6873244"/>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EC7C22DC-72C9-4D13-88D8-A734E4FCBB45}"/>
              </a:ext>
            </a:extLst>
          </p:cNvPr>
          <p:cNvSpPr>
            <a:spLocks noGrp="1"/>
          </p:cNvSpPr>
          <p:nvPr>
            <p:ph sz="half" idx="2"/>
          </p:nvPr>
        </p:nvSpPr>
        <p:spPr>
          <a:xfrm>
            <a:off x="477621" y="1666916"/>
            <a:ext cx="3498441" cy="3723950"/>
          </a:xfrm>
        </p:spPr>
        <p:txBody>
          <a:bodyPr vert="horz" lIns="0" tIns="45720" rIns="0" bIns="45720" rtlCol="0">
            <a:normAutofit/>
          </a:bodyPr>
          <a:lstStyle/>
          <a:p>
            <a:r>
              <a:rPr lang="en-US" b="1" dirty="0">
                <a:solidFill>
                  <a:srgbClr val="FFFFFF"/>
                </a:solidFill>
                <a:latin typeface="Arial" panose="020B0604020202020204" pitchFamily="34" charset="0"/>
                <a:cs typeface="Arial" panose="020B0604020202020204" pitchFamily="34" charset="0"/>
              </a:rPr>
              <a:t>PSC</a:t>
            </a:r>
            <a:r>
              <a:rPr lang="en-US" dirty="0">
                <a:solidFill>
                  <a:srgbClr val="FFFFFF"/>
                </a:solidFill>
                <a:latin typeface="Arial" panose="020B0604020202020204" pitchFamily="34" charset="0"/>
                <a:cs typeface="Arial" panose="020B0604020202020204" pitchFamily="34" charset="0"/>
              </a:rPr>
              <a:t> is a final decision-making group and should include membership from key project partners – both executing project activities as well as providing co-financing or strategic support to the project. </a:t>
            </a:r>
          </a:p>
          <a:p>
            <a:endParaRPr lang="en-US" dirty="0">
              <a:solidFill>
                <a:srgbClr val="FFFFFF"/>
              </a:solidFill>
              <a:latin typeface="Arial" panose="020B0604020202020204" pitchFamily="34" charset="0"/>
              <a:cs typeface="Arial" panose="020B0604020202020204" pitchFamily="34" charset="0"/>
            </a:endParaRPr>
          </a:p>
          <a:p>
            <a:r>
              <a:rPr lang="en-US" b="1" dirty="0">
                <a:solidFill>
                  <a:srgbClr val="FFFFFF"/>
                </a:solidFill>
                <a:latin typeface="Arial" panose="020B0604020202020204" pitchFamily="34" charset="0"/>
                <a:cs typeface="Arial" panose="020B0604020202020204" pitchFamily="34" charset="0"/>
              </a:rPr>
              <a:t>PMU</a:t>
            </a:r>
            <a:r>
              <a:rPr lang="en-US" dirty="0">
                <a:solidFill>
                  <a:srgbClr val="FFFFFF"/>
                </a:solidFill>
                <a:latin typeface="Arial" panose="020B0604020202020204" pitchFamily="34" charset="0"/>
                <a:cs typeface="Arial" panose="020B0604020202020204" pitchFamily="34" charset="0"/>
              </a:rPr>
              <a:t> = project day-to-day management</a:t>
            </a:r>
          </a:p>
          <a:p>
            <a:endParaRPr lang="en-US" sz="1500" dirty="0">
              <a:solidFill>
                <a:srgbClr val="FFFFFF"/>
              </a:solidFill>
            </a:endParaRPr>
          </a:p>
          <a:p>
            <a:endParaRPr lang="en-US" sz="1500" dirty="0">
              <a:solidFill>
                <a:srgbClr val="FFFFFF"/>
              </a:solidFill>
            </a:endParaRPr>
          </a:p>
        </p:txBody>
      </p:sp>
      <p:sp>
        <p:nvSpPr>
          <p:cNvPr id="14" name="Title 1">
            <a:extLst>
              <a:ext uri="{FF2B5EF4-FFF2-40B4-BE49-F238E27FC236}">
                <a16:creationId xmlns:a16="http://schemas.microsoft.com/office/drawing/2014/main" id="{24FBBB55-7254-416D-B8D3-209113C0DAA9}"/>
              </a:ext>
            </a:extLst>
          </p:cNvPr>
          <p:cNvSpPr txBox="1">
            <a:spLocks/>
          </p:cNvSpPr>
          <p:nvPr/>
        </p:nvSpPr>
        <p:spPr>
          <a:xfrm>
            <a:off x="0" y="602200"/>
            <a:ext cx="12192000" cy="680551"/>
          </a:xfrm>
          <a:prstGeom prst="rect">
            <a:avLst/>
          </a:prstGeom>
          <a:solidFill>
            <a:srgbClr val="000000">
              <a:alpha val="43000"/>
            </a:srgbClr>
          </a:solidFill>
          <a:ln>
            <a:noFill/>
          </a:ln>
        </p:spPr>
        <p:txBody>
          <a:bodyPr vert="horz" lIns="0" tIns="0" rIns="0" bIns="0" rtlCol="0" anchor="ctr">
            <a:noAutofit/>
          </a:bodyPr>
          <a:lstStyle>
            <a:lvl1pPr algn="ctr" defTabSz="457200" rtl="0" eaLnBrk="1" latinLnBrk="0" hangingPunct="1">
              <a:spcBef>
                <a:spcPct val="0"/>
              </a:spcBef>
              <a:buNone/>
              <a:defRPr sz="3600" kern="1200">
                <a:solidFill>
                  <a:schemeClr val="bg1"/>
                </a:solidFill>
                <a:latin typeface="+mj-lt"/>
                <a:ea typeface="+mj-ea"/>
                <a:cs typeface="+mj-cs"/>
              </a:defRPr>
            </a:lvl1pPr>
          </a:lstStyle>
          <a:p>
            <a:pPr lvl="0"/>
            <a:r>
              <a:rPr lang="en-US" dirty="0">
                <a:solidFill>
                  <a:sysClr val="window" lastClr="FFFFFF"/>
                </a:solidFill>
                <a:latin typeface="Arial"/>
              </a:rPr>
              <a:t>Project Governance during Execution</a:t>
            </a:r>
            <a:endParaRPr kumimoji="0" lang="en-US" sz="3600" b="0"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349528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picture containing reef, swimming, water, animal&#10;&#10;Description automatically generated">
            <a:extLst>
              <a:ext uri="{FF2B5EF4-FFF2-40B4-BE49-F238E27FC236}">
                <a16:creationId xmlns:a16="http://schemas.microsoft.com/office/drawing/2014/main" id="{F8E84922-E699-4749-94D0-F2B736AE550C}"/>
              </a:ext>
            </a:extLst>
          </p:cNvPr>
          <p:cNvPicPr>
            <a:picLocks noChangeAspect="1"/>
          </p:cNvPicPr>
          <p:nvPr/>
        </p:nvPicPr>
        <p:blipFill rotWithShape="1">
          <a:blip r:embed="rId3">
            <a:extLst>
              <a:ext uri="{28A0092B-C50C-407E-A947-70E740481C1C}">
                <a14:useLocalDpi xmlns:a14="http://schemas.microsoft.com/office/drawing/2010/main" val="0"/>
              </a:ext>
            </a:extLst>
          </a:blip>
          <a:srcRect t="12701" b="1249"/>
          <a:stretch/>
        </p:blipFill>
        <p:spPr>
          <a:xfrm>
            <a:off x="0" y="-25400"/>
            <a:ext cx="12192000" cy="6997700"/>
          </a:xfrm>
          <a:prstGeom prst="rect">
            <a:avLst/>
          </a:prstGeom>
        </p:spPr>
      </p:pic>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3983" y="3031968"/>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kumimoji="0" lang="en-US" sz="4400" b="0" i="0" u="none" strike="noStrike" kern="1200" cap="none" spc="0" normalizeH="0" baseline="0" noProof="0" dirty="0">
                <a:ln>
                  <a:noFill/>
                </a:ln>
                <a:solidFill>
                  <a:prstClr val="white"/>
                </a:solidFill>
                <a:effectLst/>
                <a:uLnTx/>
                <a:uFillTx/>
                <a:latin typeface="Arial"/>
                <a:ea typeface="+mn-ea"/>
                <a:cs typeface="+mn-cs"/>
              </a:rPr>
              <a:t>Budget</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3875995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0F92-141A-4648-ACF8-929B0890599F}"/>
              </a:ext>
            </a:extLst>
          </p:cNvPr>
          <p:cNvSpPr>
            <a:spLocks noGrp="1"/>
          </p:cNvSpPr>
          <p:nvPr>
            <p:ph type="ctrTitle"/>
          </p:nvPr>
        </p:nvSpPr>
        <p:spPr>
          <a:xfrm>
            <a:off x="0" y="536835"/>
            <a:ext cx="12192000" cy="680551"/>
          </a:xfrm>
        </p:spPr>
        <p:txBody>
          <a:bodyPr/>
          <a:lstStyle/>
          <a:p>
            <a:r>
              <a:rPr lang="en-US" dirty="0"/>
              <a:t>General Budget Guidance</a:t>
            </a:r>
          </a:p>
        </p:txBody>
      </p:sp>
      <p:sp>
        <p:nvSpPr>
          <p:cNvPr id="5" name="Text Placeholder 1">
            <a:extLst>
              <a:ext uri="{FF2B5EF4-FFF2-40B4-BE49-F238E27FC236}">
                <a16:creationId xmlns:a16="http://schemas.microsoft.com/office/drawing/2014/main" id="{29BD1CC8-4276-46A9-9C6B-6CF7CB67316E}"/>
              </a:ext>
            </a:extLst>
          </p:cNvPr>
          <p:cNvSpPr txBox="1">
            <a:spLocks/>
          </p:cNvSpPr>
          <p:nvPr/>
        </p:nvSpPr>
        <p:spPr>
          <a:xfrm>
            <a:off x="988384" y="1593202"/>
            <a:ext cx="10215231" cy="4767459"/>
          </a:xfrm>
          <a:prstGeom prst="rect">
            <a:avLst/>
          </a:prstGeom>
          <a:solidFill>
            <a:schemeClr val="tx1">
              <a:alpha val="56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lgn="l" defTabSz="914400" eaLnBrk="1" fontAlgn="auto" hangingPunct="1">
              <a:lnSpc>
                <a:spcPct val="90000"/>
              </a:lnSpc>
              <a:spcBef>
                <a:spcPts val="1200"/>
              </a:spcBef>
              <a:spcAft>
                <a:spcPts val="1200"/>
              </a:spcAft>
              <a:buClr>
                <a:schemeClr val="bg1"/>
              </a:buClr>
              <a:buSzPct val="100000"/>
              <a:buFont typeface="Arial" panose="020B0604020202020204" pitchFamily="34" charset="0"/>
              <a:buChar char="•"/>
            </a:pPr>
            <a:r>
              <a:rPr lang="en-US" sz="2200" dirty="0"/>
              <a:t>A Budget template has been developed specifically for this project that  will guide the creation of a general ledger-based budget under each Component and Outcome.</a:t>
            </a:r>
          </a:p>
          <a:p>
            <a:pPr marL="342900" lvl="0" indent="-342900" algn="l" defTabSz="914400" eaLnBrk="1" fontAlgn="auto" hangingPunct="1">
              <a:lnSpc>
                <a:spcPct val="90000"/>
              </a:lnSpc>
              <a:spcBef>
                <a:spcPts val="1200"/>
              </a:spcBef>
              <a:spcAft>
                <a:spcPts val="1200"/>
              </a:spcAft>
              <a:buClr>
                <a:schemeClr val="bg1"/>
              </a:buClr>
              <a:buSzPct val="100000"/>
              <a:buFont typeface="Arial" panose="020B0604020202020204" pitchFamily="34" charset="0"/>
              <a:buChar char="•"/>
            </a:pPr>
            <a:r>
              <a:rPr lang="en-US" sz="2200" dirty="0"/>
              <a:t>In addition to the budget template, budget notes will be required that explain how all cost estimates were derived and illustrates how the costs are necessary to accomplish the outcomes of the project.</a:t>
            </a:r>
          </a:p>
          <a:p>
            <a:pPr marL="342900" lvl="0" indent="-342900" algn="l" defTabSz="914400" eaLnBrk="1" fontAlgn="auto" hangingPunct="1">
              <a:lnSpc>
                <a:spcPct val="90000"/>
              </a:lnSpc>
              <a:spcBef>
                <a:spcPts val="1200"/>
              </a:spcBef>
              <a:spcAft>
                <a:spcPts val="1200"/>
              </a:spcAft>
              <a:buClr>
                <a:schemeClr val="bg1"/>
              </a:buClr>
              <a:buSzPct val="100000"/>
              <a:buFont typeface="Arial" panose="020B0604020202020204" pitchFamily="34" charset="0"/>
              <a:buChar char="•"/>
            </a:pPr>
            <a:r>
              <a:rPr lang="en-US" sz="2200" dirty="0"/>
              <a:t>The total budget for each component should not vary from the PIF more than 5%.  </a:t>
            </a:r>
          </a:p>
          <a:p>
            <a:pPr marL="342900" lvl="0" indent="-342900" algn="l" defTabSz="914400" eaLnBrk="1" fontAlgn="auto" hangingPunct="1">
              <a:lnSpc>
                <a:spcPct val="90000"/>
              </a:lnSpc>
              <a:spcBef>
                <a:spcPts val="1200"/>
              </a:spcBef>
              <a:spcAft>
                <a:spcPts val="1200"/>
              </a:spcAft>
              <a:buClr>
                <a:schemeClr val="bg1"/>
              </a:buClr>
              <a:buSzPct val="100000"/>
              <a:buFont typeface="Arial" panose="020B0604020202020204" pitchFamily="34" charset="0"/>
              <a:buChar char="•"/>
            </a:pPr>
            <a:r>
              <a:rPr lang="en-US" sz="2200" dirty="0"/>
              <a:t>All Partners (sub-agreements) receiving at least USD$300,000 must provide a detailed budget using template, as well as budget notes</a:t>
            </a:r>
          </a:p>
          <a:p>
            <a:pPr marL="342900" lvl="0" indent="-342900" algn="l" defTabSz="914400" eaLnBrk="1" fontAlgn="auto" hangingPunct="1">
              <a:lnSpc>
                <a:spcPct val="90000"/>
              </a:lnSpc>
              <a:spcBef>
                <a:spcPts val="1200"/>
              </a:spcBef>
              <a:spcAft>
                <a:spcPts val="1200"/>
              </a:spcAft>
              <a:buClr>
                <a:schemeClr val="bg1"/>
              </a:buClr>
              <a:buSzPct val="100000"/>
              <a:buFont typeface="Arial" panose="020B0604020202020204" pitchFamily="34" charset="0"/>
              <a:buChar char="•"/>
            </a:pPr>
            <a:r>
              <a:rPr lang="en-US" sz="2200" dirty="0"/>
              <a:t>Project Management Costs PMC can be up to 5% of the subtotal</a:t>
            </a:r>
          </a:p>
        </p:txBody>
      </p:sp>
    </p:spTree>
    <p:extLst>
      <p:ext uri="{BB962C8B-B14F-4D97-AF65-F5344CB8AC3E}">
        <p14:creationId xmlns:p14="http://schemas.microsoft.com/office/powerpoint/2010/main" val="1704815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0" y="3031968"/>
            <a:ext cx="12188017" cy="7940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kumimoji="0" lang="en-US" sz="4400" b="0" i="0" u="none" strike="noStrike" kern="1200" cap="none" spc="0" normalizeH="0" baseline="0" noProof="0" dirty="0">
                <a:ln>
                  <a:noFill/>
                </a:ln>
                <a:solidFill>
                  <a:prstClr val="white"/>
                </a:solidFill>
                <a:effectLst/>
                <a:uLnTx/>
                <a:uFillTx/>
                <a:latin typeface="Arial"/>
                <a:ea typeface="+mn-ea"/>
                <a:cs typeface="+mn-cs"/>
              </a:rPr>
              <a:t>Next Steps</a:t>
            </a:r>
            <a:endParaRPr kumimoji="0" lang="en-US" sz="28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258471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0F92-141A-4648-ACF8-929B0890599F}"/>
              </a:ext>
            </a:extLst>
          </p:cNvPr>
          <p:cNvSpPr>
            <a:spLocks noGrp="1"/>
          </p:cNvSpPr>
          <p:nvPr>
            <p:ph type="ctrTitle"/>
          </p:nvPr>
        </p:nvSpPr>
        <p:spPr>
          <a:xfrm>
            <a:off x="0" y="536835"/>
            <a:ext cx="12192000" cy="1056367"/>
          </a:xfrm>
          <a:solidFill>
            <a:schemeClr val="tx1">
              <a:alpha val="75000"/>
            </a:schemeClr>
          </a:solidFill>
        </p:spPr>
        <p:txBody>
          <a:bodyPr/>
          <a:lstStyle/>
          <a:p>
            <a:r>
              <a:rPr lang="en-US" dirty="0"/>
              <a:t>Timeline / Work Plan for Project </a:t>
            </a:r>
            <a:br>
              <a:rPr lang="en-US" dirty="0"/>
            </a:br>
            <a:r>
              <a:rPr lang="en-US" dirty="0"/>
              <a:t>and ProDoc Development</a:t>
            </a:r>
          </a:p>
        </p:txBody>
      </p:sp>
      <p:sp>
        <p:nvSpPr>
          <p:cNvPr id="5" name="Text Placeholder 1">
            <a:extLst>
              <a:ext uri="{FF2B5EF4-FFF2-40B4-BE49-F238E27FC236}">
                <a16:creationId xmlns:a16="http://schemas.microsoft.com/office/drawing/2014/main" id="{29BD1CC8-4276-46A9-9C6B-6CF7CB67316E}"/>
              </a:ext>
            </a:extLst>
          </p:cNvPr>
          <p:cNvSpPr txBox="1">
            <a:spLocks/>
          </p:cNvSpPr>
          <p:nvPr/>
        </p:nvSpPr>
        <p:spPr>
          <a:xfrm>
            <a:off x="988384" y="2042380"/>
            <a:ext cx="10215231" cy="3508653"/>
          </a:xfrm>
          <a:prstGeom prst="rect">
            <a:avLst/>
          </a:prstGeom>
          <a:solidFill>
            <a:schemeClr val="tx1">
              <a:alpha val="80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solidFill>
                  <a:schemeClr val="tx1"/>
                </a:solidFill>
                <a:highlight>
                  <a:srgbClr val="FFFF00"/>
                </a:highlight>
              </a:rPr>
              <a:t>Discuss timeline for next steps</a:t>
            </a: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a:p>
            <a:pPr>
              <a:buFont typeface="Arial" panose="020B0604020202020204" pitchFamily="34" charset="0"/>
              <a:buChar char="•"/>
            </a:pPr>
            <a:endParaRPr lang="en-US" sz="2400" dirty="0">
              <a:solidFill>
                <a:schemeClr val="tx1"/>
              </a:solidFill>
              <a:highlight>
                <a:srgbClr val="FFFF00"/>
              </a:highlight>
            </a:endParaRPr>
          </a:p>
        </p:txBody>
      </p:sp>
    </p:spTree>
    <p:extLst>
      <p:ext uri="{BB962C8B-B14F-4D97-AF65-F5344CB8AC3E}">
        <p14:creationId xmlns:p14="http://schemas.microsoft.com/office/powerpoint/2010/main" val="1418455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B3D4B-1582-4DD0-A9C0-CBA2F37A496F}"/>
              </a:ext>
            </a:extLst>
          </p:cNvPr>
          <p:cNvPicPr>
            <a:picLocks noChangeAspect="1"/>
          </p:cNvPicPr>
          <p:nvPr/>
        </p:nvPicPr>
        <p:blipFill>
          <a:blip r:embed="rId2"/>
          <a:stretch>
            <a:fillRect/>
          </a:stretch>
        </p:blipFill>
        <p:spPr>
          <a:xfrm>
            <a:off x="6003" y="0"/>
            <a:ext cx="12185997" cy="6858000"/>
          </a:xfrm>
          <a:prstGeom prst="rect">
            <a:avLst/>
          </a:prstGeom>
        </p:spPr>
      </p:pic>
      <p:sp>
        <p:nvSpPr>
          <p:cNvPr id="3" name="Text Placeholder 3">
            <a:extLst>
              <a:ext uri="{FF2B5EF4-FFF2-40B4-BE49-F238E27FC236}">
                <a16:creationId xmlns:a16="http://schemas.microsoft.com/office/drawing/2014/main" id="{20BFB351-3D24-4B38-BAE7-0A5120531DFC}"/>
              </a:ext>
            </a:extLst>
          </p:cNvPr>
          <p:cNvSpPr txBox="1">
            <a:spLocks/>
          </p:cNvSpPr>
          <p:nvPr/>
        </p:nvSpPr>
        <p:spPr>
          <a:xfrm>
            <a:off x="320680" y="3272589"/>
            <a:ext cx="7087064" cy="3737811"/>
          </a:xfrm>
          <a:prstGeom prst="rect">
            <a:avLst/>
          </a:prstGeom>
        </p:spPr>
        <p:txBody>
          <a:bodyPr lIns="0" tIns="0" rIns="0" bIns="0" numCol="2" spcCol="0" anchor="t"/>
          <a:lstStyle>
            <a:lvl1pPr marL="0" indent="0" algn="l" defTabSz="457200" rtl="0" eaLnBrk="0" fontAlgn="base" hangingPunct="0">
              <a:spcBef>
                <a:spcPct val="20000"/>
              </a:spcBef>
              <a:spcAft>
                <a:spcPct val="0"/>
              </a:spcAft>
              <a:buFont typeface="Arial" pitchFamily="34" charset="0"/>
              <a:buNone/>
              <a:defRPr sz="2000" kern="1200">
                <a:solidFill>
                  <a:schemeClr val="tx1"/>
                </a:solidFill>
                <a:latin typeface="+mn-lt"/>
                <a:ea typeface="+mn-ea"/>
                <a:cs typeface="+mn-cs"/>
              </a:defRPr>
            </a:lvl1pPr>
            <a:lvl2pPr marL="457200" indent="0" algn="l" defTabSz="457200" rtl="0" eaLnBrk="0" fontAlgn="base" hangingPunct="0">
              <a:spcBef>
                <a:spcPct val="20000"/>
              </a:spcBef>
              <a:spcAft>
                <a:spcPct val="0"/>
              </a:spcAft>
              <a:buFont typeface="Arial" pitchFamily="34" charset="0"/>
              <a:buNone/>
              <a:defRPr sz="14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1200" dirty="0">
                <a:latin typeface="Arial" panose="020B0604020202020204" pitchFamily="34" charset="0"/>
                <a:cs typeface="Arial" panose="020B0604020202020204" pitchFamily="34" charset="0"/>
              </a:rPr>
              <a:t>© Simon </a:t>
            </a:r>
            <a:r>
              <a:rPr lang="en-US" sz="1200" dirty="0" err="1">
                <a:latin typeface="Arial" panose="020B0604020202020204" pitchFamily="34" charset="0"/>
                <a:cs typeface="Arial" panose="020B0604020202020204" pitchFamily="34" charset="0"/>
              </a:rPr>
              <a:t>Rawles</a:t>
            </a:r>
            <a:r>
              <a:rPr lang="en-US" sz="1200" dirty="0">
                <a:latin typeface="Arial" panose="020B0604020202020204" pitchFamily="34" charset="0"/>
                <a:cs typeface="Arial" panose="020B0604020202020204" pitchFamily="34" charset="0"/>
              </a:rPr>
              <a:t> / WWF-UK</a:t>
            </a:r>
          </a:p>
          <a:p>
            <a:pPr>
              <a:spcBef>
                <a:spcPts val="0"/>
              </a:spcBef>
              <a:spcAft>
                <a:spcPts val="0"/>
              </a:spcAft>
            </a:pPr>
            <a:r>
              <a:rPr lang="en-US" sz="1200" dirty="0">
                <a:latin typeface="Arial" panose="020B0604020202020204" pitchFamily="34" charset="0"/>
                <a:cs typeface="Arial" panose="020B0604020202020204" pitchFamily="34" charset="0"/>
              </a:rPr>
              <a:t>© George Holton / WWF-US</a:t>
            </a:r>
          </a:p>
          <a:p>
            <a:pPr>
              <a:spcBef>
                <a:spcPts val="0"/>
              </a:spcBef>
              <a:spcAft>
                <a:spcPts val="0"/>
              </a:spcAft>
            </a:pP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Tashi</a:t>
            </a:r>
            <a:r>
              <a:rPr lang="en-US" sz="1200" dirty="0">
                <a:latin typeface="Arial" panose="020B0604020202020204" pitchFamily="34" charset="0"/>
                <a:cs typeface="Arial" panose="020B0604020202020204" pitchFamily="34" charset="0"/>
              </a:rPr>
              <a:t> Tshering / WWF Bhutan</a:t>
            </a:r>
            <a:endParaRPr lang="en-US" sz="1200" b="1" dirty="0">
              <a:solidFill>
                <a:srgbClr val="000000"/>
              </a:solidFill>
              <a:latin typeface="Arial" panose="020B0604020202020204" pitchFamily="34" charset="0"/>
              <a:cs typeface="Arial" panose="020B0604020202020204" pitchFamily="34" charset="0"/>
            </a:endParaRPr>
          </a:p>
          <a:p>
            <a:pPr defTabSz="609585">
              <a:spcBef>
                <a:spcPts val="0"/>
              </a:spcBef>
              <a:spcAft>
                <a:spcPts val="0"/>
              </a:spcAft>
            </a:pPr>
            <a:r>
              <a:rPr lang="en-US" sz="1200" dirty="0">
                <a:latin typeface="Arial" panose="020B0604020202020204" pitchFamily="34" charset="0"/>
                <a:cs typeface="Arial" panose="020B0604020202020204" pitchFamily="34" charset="0"/>
              </a:rPr>
              <a:t>© Bruce W. Bunting / WWF-US</a:t>
            </a:r>
          </a:p>
          <a:p>
            <a:pPr>
              <a:spcBef>
                <a:spcPts val="0"/>
              </a:spcBef>
              <a:spcAft>
                <a:spcPts val="0"/>
              </a:spcAft>
            </a:pP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DoFPS</a:t>
            </a:r>
            <a:r>
              <a:rPr lang="en-US" sz="1200" dirty="0">
                <a:latin typeface="Arial" panose="020B0604020202020204" pitchFamily="34" charset="0"/>
                <a:cs typeface="Arial" panose="020B0604020202020204" pitchFamily="34" charset="0"/>
              </a:rPr>
              <a:t>, Bhutan</a:t>
            </a:r>
          </a:p>
          <a:p>
            <a:pPr defTabSz="609585">
              <a:spcBef>
                <a:spcPts val="0"/>
              </a:spcBef>
              <a:spcAft>
                <a:spcPts val="0"/>
              </a:spcAft>
            </a:pPr>
            <a:r>
              <a:rPr lang="en-US" sz="1200" dirty="0">
                <a:latin typeface="Arial" panose="020B0604020202020204" pitchFamily="34" charset="0"/>
                <a:cs typeface="Arial" panose="020B0604020202020204" pitchFamily="34" charset="0"/>
              </a:rPr>
              <a:t>© WWF-US /Drew Crandall</a:t>
            </a:r>
          </a:p>
          <a:p>
            <a:pPr defTabSz="609585">
              <a:spcBef>
                <a:spcPts val="0"/>
              </a:spcBef>
              <a:spcAft>
                <a:spcPts val="0"/>
              </a:spcAft>
            </a:pP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Stéfane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Mauris</a:t>
            </a:r>
            <a:r>
              <a:rPr lang="en-US" sz="1200" dirty="0">
                <a:latin typeface="Arial" panose="020B0604020202020204" pitchFamily="34" charset="0"/>
                <a:cs typeface="Arial" panose="020B0604020202020204" pitchFamily="34" charset="0"/>
              </a:rPr>
              <a:t> / WWF</a:t>
            </a:r>
          </a:p>
          <a:p>
            <a:pPr>
              <a:spcBef>
                <a:spcPts val="0"/>
              </a:spcBef>
              <a:spcAft>
                <a:spcPts val="0"/>
              </a:spcAft>
            </a:pP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Staffan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Widstrand</a:t>
            </a:r>
            <a:r>
              <a:rPr lang="en-US" sz="1200" dirty="0">
                <a:latin typeface="Arial" panose="020B0604020202020204" pitchFamily="34" charset="0"/>
                <a:cs typeface="Arial" panose="020B0604020202020204" pitchFamily="34" charset="0"/>
              </a:rPr>
              <a:t> / WWF</a:t>
            </a:r>
          </a:p>
          <a:p>
            <a:pPr defTabSz="609585">
              <a:spcBef>
                <a:spcPts val="0"/>
              </a:spcBef>
              <a:spcAft>
                <a:spcPts val="267"/>
              </a:spcAft>
            </a:pPr>
            <a:r>
              <a:rPr lang="en-US" sz="1200" dirty="0">
                <a:solidFill>
                  <a:srgbClr val="000000"/>
                </a:solidFill>
                <a:latin typeface="Arial" panose="020B0604020202020204" pitchFamily="34" charset="0"/>
                <a:ea typeface="ＭＳ 明朝"/>
                <a:cs typeface="Arial" panose="020B0604020202020204" pitchFamily="34" charset="0"/>
              </a:rPr>
              <a:t>© Martin Harvey / WWF</a:t>
            </a:r>
          </a:p>
          <a:p>
            <a:pPr defTabSz="609585">
              <a:spcBef>
                <a:spcPts val="0"/>
              </a:spcBef>
              <a:spcAft>
                <a:spcPts val="267"/>
              </a:spcAft>
            </a:pPr>
            <a:r>
              <a:rPr lang="en-US" sz="1200" dirty="0">
                <a:latin typeface="Arial" panose="020B0604020202020204" pitchFamily="34" charset="0"/>
                <a:cs typeface="Arial" panose="020B0604020202020204" pitchFamily="34" charset="0"/>
              </a:rPr>
              <a:t>© David Lawson / WWF-UK</a:t>
            </a:r>
          </a:p>
          <a:p>
            <a:pPr defTabSz="609585">
              <a:spcBef>
                <a:spcPts val="0"/>
              </a:spcBef>
              <a:spcAft>
                <a:spcPts val="267"/>
              </a:spcAft>
            </a:pPr>
            <a:r>
              <a:rPr lang="en-US" sz="1200" b="1" dirty="0">
                <a:solidFill>
                  <a:srgbClr val="00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James Morgan / WWF-US</a:t>
            </a:r>
            <a:endParaRPr lang="en-US" sz="1200" dirty="0">
              <a:solidFill>
                <a:srgbClr val="000000"/>
              </a:solidFill>
              <a:latin typeface="Arial" panose="020B0604020202020204" pitchFamily="34" charset="0"/>
              <a:cs typeface="Arial" panose="020B0604020202020204" pitchFamily="34" charset="0"/>
            </a:endParaRPr>
          </a:p>
          <a:p>
            <a:pPr defTabSz="609585">
              <a:spcBef>
                <a:spcPts val="0"/>
              </a:spcBef>
              <a:spcAft>
                <a:spcPts val="267"/>
              </a:spcAft>
            </a:pPr>
            <a:r>
              <a:rPr lang="en-US" sz="1200" dirty="0">
                <a:latin typeface="Arial" panose="020B0604020202020204" pitchFamily="34" charset="0"/>
                <a:cs typeface="Arial" panose="020B0604020202020204" pitchFamily="34" charset="0"/>
              </a:rPr>
              <a:t>© naturepl.com / Tim </a:t>
            </a:r>
            <a:r>
              <a:rPr lang="en-US" sz="1200" dirty="0" err="1">
                <a:latin typeface="Arial" panose="020B0604020202020204" pitchFamily="34" charset="0"/>
                <a:cs typeface="Arial" panose="020B0604020202020204" pitchFamily="34" charset="0"/>
              </a:rPr>
              <a:t>Laman</a:t>
            </a:r>
            <a:r>
              <a:rPr lang="en-US" sz="1200" dirty="0">
                <a:latin typeface="Arial" panose="020B0604020202020204" pitchFamily="34" charset="0"/>
                <a:cs typeface="Arial" panose="020B0604020202020204" pitchFamily="34" charset="0"/>
              </a:rPr>
              <a:t> / WWF</a:t>
            </a:r>
          </a:p>
          <a:p>
            <a:pPr defTabSz="609585">
              <a:spcBef>
                <a:spcPts val="0"/>
              </a:spcBef>
              <a:spcAft>
                <a:spcPts val="267"/>
              </a:spcAft>
            </a:pPr>
            <a:r>
              <a:rPr lang="en-US" sz="1200" dirty="0">
                <a:latin typeface="Arial" panose="020B0604020202020204" pitchFamily="34" charset="0"/>
                <a:cs typeface="Arial" panose="020B0604020202020204" pitchFamily="34" charset="0"/>
              </a:rPr>
              <a:t>© Rachel Kramer / WWF-US</a:t>
            </a:r>
          </a:p>
          <a:p>
            <a:pPr defTabSz="609585">
              <a:spcBef>
                <a:spcPts val="0"/>
              </a:spcBef>
              <a:spcAft>
                <a:spcPts val="267"/>
              </a:spcAft>
            </a:pPr>
            <a:r>
              <a:rPr lang="en-US" sz="1200" dirty="0">
                <a:latin typeface="Arial" panose="020B0604020202020204" pitchFamily="34" charset="0"/>
                <a:cs typeface="Arial" panose="020B0604020202020204" pitchFamily="34" charset="0"/>
              </a:rPr>
              <a:t>© Cat Holloway / WWF</a:t>
            </a:r>
          </a:p>
          <a:p>
            <a:pPr defTabSz="609585">
              <a:spcBef>
                <a:spcPts val="0"/>
              </a:spcBef>
              <a:spcAft>
                <a:spcPts val="267"/>
              </a:spcAft>
            </a:pPr>
            <a:r>
              <a:rPr lang="en-US" sz="1200" dirty="0">
                <a:latin typeface="Arial" panose="020B0604020202020204" pitchFamily="34" charset="0"/>
                <a:cs typeface="Arial" panose="020B0604020202020204" pitchFamily="34" charset="0"/>
              </a:rPr>
              <a:t> © Brent </a:t>
            </a:r>
            <a:r>
              <a:rPr lang="en-US" sz="1200" dirty="0" err="1">
                <a:latin typeface="Arial" panose="020B0604020202020204" pitchFamily="34" charset="0"/>
                <a:cs typeface="Arial" panose="020B0604020202020204" pitchFamily="34" charset="0"/>
              </a:rPr>
              <a:t>Stirton</a:t>
            </a:r>
            <a:r>
              <a:rPr lang="en-US" sz="1200" dirty="0">
                <a:latin typeface="Arial" panose="020B0604020202020204" pitchFamily="34" charset="0"/>
                <a:cs typeface="Arial" panose="020B0604020202020204" pitchFamily="34" charset="0"/>
              </a:rPr>
              <a:t> / Getty Images</a:t>
            </a:r>
          </a:p>
          <a:p>
            <a:pPr defTabSz="609585">
              <a:spcBef>
                <a:spcPts val="0"/>
              </a:spcBef>
              <a:spcAft>
                <a:spcPts val="267"/>
              </a:spcAft>
            </a:pPr>
            <a:r>
              <a:rPr lang="en-US" sz="1200" dirty="0">
                <a:latin typeface="Arial" panose="020B0604020202020204" pitchFamily="34" charset="0"/>
                <a:cs typeface="Arial" panose="020B0604020202020204" pitchFamily="34" charset="0"/>
              </a:rPr>
              <a:t> © Jürgen Freund / WWF</a:t>
            </a:r>
          </a:p>
          <a:p>
            <a:pPr defTabSz="609585">
              <a:spcBef>
                <a:spcPts val="0"/>
              </a:spcBef>
              <a:spcAft>
                <a:spcPts val="267"/>
              </a:spcAft>
            </a:pPr>
            <a:endParaRPr lang="en-US" sz="1200" b="1" dirty="0">
              <a:latin typeface="Arial" panose="020B0604020202020204" pitchFamily="34" charset="0"/>
              <a:cs typeface="Arial" panose="020B0604020202020204" pitchFamily="34" charset="0"/>
            </a:endParaRPr>
          </a:p>
          <a:p>
            <a:pPr defTabSz="609585"/>
            <a:endParaRPr lang="en-US" sz="1200" dirty="0">
              <a:latin typeface="Arial" panose="020B0604020202020204" pitchFamily="34" charset="0"/>
              <a:cs typeface="Arial" panose="020B0604020202020204" pitchFamily="34" charset="0"/>
            </a:endParaRPr>
          </a:p>
          <a:p>
            <a:pPr defTabSz="609585"/>
            <a:endParaRPr lang="en-US" sz="1200" dirty="0">
              <a:latin typeface="Arial" panose="020B0604020202020204" pitchFamily="34" charset="0"/>
              <a:cs typeface="Arial" panose="020B0604020202020204" pitchFamily="34" charset="0"/>
            </a:endParaRPr>
          </a:p>
          <a:p>
            <a:pPr defTabSz="609585"/>
            <a:endParaRPr lang="en-US" sz="1800" dirty="0">
              <a:solidFill>
                <a:srgbClr val="000000"/>
              </a:solidFill>
              <a:cs typeface="Calibri" panose="020F0502020204030204" pitchFamily="34" charset="0"/>
            </a:endParaRPr>
          </a:p>
          <a:p>
            <a:pPr defTabSz="609585">
              <a:spcBef>
                <a:spcPts val="0"/>
              </a:spcBef>
              <a:spcAft>
                <a:spcPts val="267"/>
              </a:spcAft>
            </a:pPr>
            <a:endParaRPr lang="en-US" sz="1800" dirty="0">
              <a:solidFill>
                <a:srgbClr val="000000"/>
              </a:solidFill>
              <a:latin typeface="Arial"/>
            </a:endParaRPr>
          </a:p>
          <a:p>
            <a:pPr defTabSz="609585">
              <a:spcBef>
                <a:spcPts val="0"/>
              </a:spcBef>
              <a:spcAft>
                <a:spcPts val="267"/>
              </a:spcAft>
            </a:pPr>
            <a:endParaRPr lang="en-US" sz="1800"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spcBef>
                <a:spcPts val="0"/>
              </a:spcBef>
              <a:spcAft>
                <a:spcPts val="267"/>
              </a:spcAft>
            </a:pPr>
            <a:endParaRPr lang="en-US" sz="1067" dirty="0">
              <a:solidFill>
                <a:srgbClr val="000000"/>
              </a:solidFill>
              <a:latin typeface="Arial"/>
            </a:endParaRPr>
          </a:p>
          <a:p>
            <a:pPr defTabSz="609585"/>
            <a:r>
              <a:rPr lang="en-US" sz="1200" dirty="0">
                <a:solidFill>
                  <a:srgbClr val="000000"/>
                </a:solidFill>
                <a:latin typeface="Arial"/>
              </a:rPr>
              <a:t> </a:t>
            </a:r>
          </a:p>
          <a:p>
            <a:pPr defTabSz="609585">
              <a:spcBef>
                <a:spcPts val="0"/>
              </a:spcBef>
              <a:spcAft>
                <a:spcPts val="267"/>
              </a:spcAft>
            </a:pPr>
            <a:endParaRPr lang="en-US" sz="1067" dirty="0">
              <a:solidFill>
                <a:srgbClr val="000000"/>
              </a:solidFill>
              <a:latin typeface="Arial"/>
            </a:endParaRPr>
          </a:p>
          <a:p>
            <a:pPr defTabSz="609585"/>
            <a:r>
              <a:rPr lang="en-US" sz="1200" dirty="0">
                <a:solidFill>
                  <a:srgbClr val="000000"/>
                </a:solidFill>
                <a:latin typeface="Arial"/>
              </a:rPr>
              <a:t> </a:t>
            </a:r>
          </a:p>
        </p:txBody>
      </p:sp>
      <p:sp>
        <p:nvSpPr>
          <p:cNvPr id="5" name="Title 1">
            <a:extLst>
              <a:ext uri="{FF2B5EF4-FFF2-40B4-BE49-F238E27FC236}">
                <a16:creationId xmlns:a16="http://schemas.microsoft.com/office/drawing/2014/main" id="{D71CE87F-95A6-4F14-938A-76A8EA523EA4}"/>
              </a:ext>
            </a:extLst>
          </p:cNvPr>
          <p:cNvSpPr txBox="1">
            <a:spLocks/>
          </p:cNvSpPr>
          <p:nvPr/>
        </p:nvSpPr>
        <p:spPr>
          <a:xfrm>
            <a:off x="320680" y="2707706"/>
            <a:ext cx="10997751" cy="564883"/>
          </a:xfrm>
          <a:prstGeom prst="rect">
            <a:avLst/>
          </a:prstGeom>
        </p:spPr>
        <p:txBody>
          <a:bodyPr lIns="0" tIns="0" rIns="0" bIns="0" anchor="ctr"/>
          <a:lstStyle>
            <a:lvl1pPr algn="l" defTabSz="457200" rtl="0" eaLnBrk="0" fontAlgn="base" hangingPunct="0">
              <a:spcBef>
                <a:spcPct val="0"/>
              </a:spcBef>
              <a:spcAft>
                <a:spcPct val="0"/>
              </a:spcAft>
              <a:defRPr sz="2800" kern="1200">
                <a:solidFill>
                  <a:srgbClr val="31859C"/>
                </a:solidFill>
                <a:latin typeface="+mj-lt"/>
                <a:ea typeface="+mj-ea"/>
                <a:cs typeface="+mj-cs"/>
              </a:defRPr>
            </a:lvl1pPr>
            <a:lvl2pPr algn="l" defTabSz="457200" rtl="0" eaLnBrk="0" fontAlgn="base" hangingPunct="0">
              <a:spcBef>
                <a:spcPct val="0"/>
              </a:spcBef>
              <a:spcAft>
                <a:spcPct val="0"/>
              </a:spcAft>
              <a:defRPr sz="2400">
                <a:solidFill>
                  <a:srgbClr val="31859C"/>
                </a:solidFill>
                <a:latin typeface="Arial" pitchFamily="34" charset="0"/>
              </a:defRPr>
            </a:lvl2pPr>
            <a:lvl3pPr algn="l" defTabSz="457200" rtl="0" eaLnBrk="0" fontAlgn="base" hangingPunct="0">
              <a:spcBef>
                <a:spcPct val="0"/>
              </a:spcBef>
              <a:spcAft>
                <a:spcPct val="0"/>
              </a:spcAft>
              <a:defRPr sz="2400">
                <a:solidFill>
                  <a:srgbClr val="31859C"/>
                </a:solidFill>
                <a:latin typeface="Arial" pitchFamily="34" charset="0"/>
              </a:defRPr>
            </a:lvl3pPr>
            <a:lvl4pPr algn="l" defTabSz="457200" rtl="0" eaLnBrk="0" fontAlgn="base" hangingPunct="0">
              <a:spcBef>
                <a:spcPct val="0"/>
              </a:spcBef>
              <a:spcAft>
                <a:spcPct val="0"/>
              </a:spcAft>
              <a:defRPr sz="2400">
                <a:solidFill>
                  <a:srgbClr val="31859C"/>
                </a:solidFill>
                <a:latin typeface="Arial" pitchFamily="34" charset="0"/>
              </a:defRPr>
            </a:lvl4pPr>
            <a:lvl5pPr algn="l" defTabSz="457200" rtl="0" eaLnBrk="0" fontAlgn="base" hangingPunct="0">
              <a:spcBef>
                <a:spcPct val="0"/>
              </a:spcBef>
              <a:spcAft>
                <a:spcPct val="0"/>
              </a:spcAft>
              <a:defRPr sz="2400">
                <a:solidFill>
                  <a:srgbClr val="31859C"/>
                </a:solidFill>
                <a:latin typeface="Arial" pitchFamily="34" charset="0"/>
              </a:defRPr>
            </a:lvl5pPr>
            <a:lvl6pPr marL="457200" algn="l" defTabSz="457200" rtl="0" fontAlgn="base">
              <a:spcBef>
                <a:spcPct val="0"/>
              </a:spcBef>
              <a:spcAft>
                <a:spcPct val="0"/>
              </a:spcAft>
              <a:defRPr sz="2400">
                <a:solidFill>
                  <a:srgbClr val="31859C"/>
                </a:solidFill>
                <a:latin typeface="Arial" pitchFamily="34" charset="0"/>
              </a:defRPr>
            </a:lvl6pPr>
            <a:lvl7pPr marL="914400" algn="l" defTabSz="457200" rtl="0" fontAlgn="base">
              <a:spcBef>
                <a:spcPct val="0"/>
              </a:spcBef>
              <a:spcAft>
                <a:spcPct val="0"/>
              </a:spcAft>
              <a:defRPr sz="2400">
                <a:solidFill>
                  <a:srgbClr val="31859C"/>
                </a:solidFill>
                <a:latin typeface="Arial" pitchFamily="34" charset="0"/>
              </a:defRPr>
            </a:lvl7pPr>
            <a:lvl8pPr marL="1371600" algn="l" defTabSz="457200" rtl="0" fontAlgn="base">
              <a:spcBef>
                <a:spcPct val="0"/>
              </a:spcBef>
              <a:spcAft>
                <a:spcPct val="0"/>
              </a:spcAft>
              <a:defRPr sz="2400">
                <a:solidFill>
                  <a:srgbClr val="31859C"/>
                </a:solidFill>
                <a:latin typeface="Arial" pitchFamily="34" charset="0"/>
              </a:defRPr>
            </a:lvl8pPr>
            <a:lvl9pPr marL="1828800" algn="l" defTabSz="457200" rtl="0" fontAlgn="base">
              <a:spcBef>
                <a:spcPct val="0"/>
              </a:spcBef>
              <a:spcAft>
                <a:spcPct val="0"/>
              </a:spcAft>
              <a:defRPr sz="2400">
                <a:solidFill>
                  <a:srgbClr val="31859C"/>
                </a:solidFill>
                <a:latin typeface="Arial" pitchFamily="34" charset="0"/>
              </a:defRPr>
            </a:lvl9pPr>
          </a:lstStyle>
          <a:p>
            <a:pPr algn="just" defTabSz="609585"/>
            <a:r>
              <a:rPr lang="en-US" sz="2400" dirty="0">
                <a:latin typeface="Arial"/>
                <a:cs typeface="Calibri" panose="020F0502020204030204" pitchFamily="34" charset="0"/>
              </a:rPr>
              <a:t>Photo Credits</a:t>
            </a:r>
          </a:p>
        </p:txBody>
      </p:sp>
    </p:spTree>
    <p:extLst>
      <p:ext uri="{BB962C8B-B14F-4D97-AF65-F5344CB8AC3E}">
        <p14:creationId xmlns:p14="http://schemas.microsoft.com/office/powerpoint/2010/main" val="225827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AB1D4A-9316-4784-B258-9916835317A4}"/>
              </a:ext>
            </a:extLst>
          </p:cNvPr>
          <p:cNvSpPr/>
          <p:nvPr/>
        </p:nvSpPr>
        <p:spPr>
          <a:xfrm>
            <a:off x="3983" y="-9960"/>
            <a:ext cx="12179519" cy="68580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descr="A person standing next to a body of water&#10;&#10;Description automatically generated">
            <a:extLst>
              <a:ext uri="{FF2B5EF4-FFF2-40B4-BE49-F238E27FC236}">
                <a16:creationId xmlns:a16="http://schemas.microsoft.com/office/drawing/2014/main" id="{D328B958-A3B1-47D6-9DE3-6EAFC3A0A1DF}"/>
              </a:ext>
            </a:extLst>
          </p:cNvPr>
          <p:cNvPicPr>
            <a:picLocks noChangeAspect="1"/>
          </p:cNvPicPr>
          <p:nvPr/>
        </p:nvPicPr>
        <p:blipFill rotWithShape="1">
          <a:blip r:embed="rId3">
            <a:extLst>
              <a:ext uri="{28A0092B-C50C-407E-A947-70E740481C1C}">
                <a14:useLocalDpi xmlns:a14="http://schemas.microsoft.com/office/drawing/2010/main" val="0"/>
              </a:ext>
            </a:extLst>
          </a:blip>
          <a:srcRect l="18676" r="31032"/>
          <a:stretch/>
        </p:blipFill>
        <p:spPr>
          <a:xfrm>
            <a:off x="3983" y="-6324"/>
            <a:ext cx="5163440" cy="6848040"/>
          </a:xfrm>
          <a:prstGeom prst="rect">
            <a:avLst/>
          </a:prstGeom>
        </p:spPr>
      </p:pic>
      <p:sp>
        <p:nvSpPr>
          <p:cNvPr id="3" name="Content Placeholder 2"/>
          <p:cNvSpPr>
            <a:spLocks noGrp="1"/>
          </p:cNvSpPr>
          <p:nvPr>
            <p:ph idx="4294967295"/>
          </p:nvPr>
        </p:nvSpPr>
        <p:spPr>
          <a:xfrm>
            <a:off x="5758522" y="1486540"/>
            <a:ext cx="5833881" cy="5089893"/>
          </a:xfrm>
        </p:spPr>
        <p:txBody>
          <a:bodyPr>
            <a:noAutofit/>
          </a:bodyPr>
          <a:lstStyle/>
          <a:p>
            <a:pPr marL="342900" lvl="0" indent="-342900" algn="l">
              <a:buFont typeface="Arial" panose="020B0604020202020204" pitchFamily="34" charset="0"/>
              <a:buChar char="•"/>
            </a:pPr>
            <a:r>
              <a:rPr lang="en-US" dirty="0">
                <a:solidFill>
                  <a:prstClr val="white"/>
                </a:solidFill>
                <a:latin typeface="Arial"/>
              </a:rPr>
              <a:t>Ongoing and planned activities underway without GEF financing</a:t>
            </a: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r>
              <a:rPr lang="en-US" sz="2400" b="1" dirty="0">
                <a:solidFill>
                  <a:prstClr val="white"/>
                </a:solidFill>
                <a:highlight>
                  <a:srgbClr val="000080"/>
                </a:highlight>
                <a:latin typeface="Arial"/>
              </a:rPr>
              <a:t>Fill this in based on PIF</a:t>
            </a: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342900" lvl="0" indent="-342900" algn="l">
              <a:buFont typeface="Arial" panose="020B0604020202020204" pitchFamily="34" charset="0"/>
              <a:buChar char="•"/>
            </a:pPr>
            <a:endParaRPr lang="en-US" sz="2400" b="1" dirty="0">
              <a:solidFill>
                <a:prstClr val="white"/>
              </a:solidFill>
              <a:latin typeface="Arial"/>
            </a:endParaRPr>
          </a:p>
          <a:p>
            <a:pPr marL="201168" lvl="1" indent="0">
              <a:buNone/>
            </a:pPr>
            <a:endParaRPr lang="en-US" sz="2400" dirty="0">
              <a:solidFill>
                <a:schemeClr val="bg1"/>
              </a:solidFill>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AB2C1D18-1559-44DA-AD74-ECFB4CDD1907}"/>
              </a:ext>
            </a:extLst>
          </p:cNvPr>
          <p:cNvSpPr txBox="1">
            <a:spLocks/>
          </p:cNvSpPr>
          <p:nvPr/>
        </p:nvSpPr>
        <p:spPr>
          <a:xfrm>
            <a:off x="-14453" y="482593"/>
            <a:ext cx="12237720" cy="7386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the Baseline?</a:t>
            </a:r>
            <a:endParaRPr kumimoji="0" lang="en-US" sz="3800" b="0" i="0" u="none" strike="noStrike" kern="1200" cap="none" spc="0" normalizeH="0" baseline="0" noProof="0" dirty="0">
              <a:ln>
                <a:noFill/>
              </a:ln>
              <a:solidFill>
                <a:srgbClr val="42BA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379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28BFE-C7C2-4314-B01F-B0162FBABE38}"/>
              </a:ext>
            </a:extLst>
          </p:cNvPr>
          <p:cNvSpPr>
            <a:spLocks noGrp="1"/>
          </p:cNvSpPr>
          <p:nvPr>
            <p:ph type="ctrTitle"/>
          </p:nvPr>
        </p:nvSpPr>
        <p:spPr>
          <a:xfrm>
            <a:off x="0" y="276388"/>
            <a:ext cx="12192000" cy="680551"/>
          </a:xfrm>
        </p:spPr>
        <p:txBody>
          <a:bodyPr/>
          <a:lstStyle/>
          <a:p>
            <a:r>
              <a:rPr lang="en-US" dirty="0"/>
              <a:t>Project Strategy</a:t>
            </a:r>
          </a:p>
        </p:txBody>
      </p:sp>
      <p:sp>
        <p:nvSpPr>
          <p:cNvPr id="8" name="Text Placeholder 1">
            <a:extLst>
              <a:ext uri="{FF2B5EF4-FFF2-40B4-BE49-F238E27FC236}">
                <a16:creationId xmlns:a16="http://schemas.microsoft.com/office/drawing/2014/main" id="{CD2E9808-FFC2-4D40-AAFF-7C4343B5C998}"/>
              </a:ext>
            </a:extLst>
          </p:cNvPr>
          <p:cNvSpPr txBox="1">
            <a:spLocks/>
          </p:cNvSpPr>
          <p:nvPr/>
        </p:nvSpPr>
        <p:spPr>
          <a:xfrm>
            <a:off x="1228723" y="1128389"/>
            <a:ext cx="10491447" cy="5439566"/>
          </a:xfrm>
          <a:prstGeom prst="rect">
            <a:avLst/>
          </a:prstGeom>
          <a:solidFill>
            <a:schemeClr val="tx1">
              <a:alpha val="61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algn="l">
              <a:buFont typeface="Arial" panose="020B0604020202020204" pitchFamily="34" charset="0"/>
              <a:buChar char="•"/>
            </a:pPr>
            <a:r>
              <a:rPr lang="en-US" sz="2000" dirty="0">
                <a:solidFill>
                  <a:prstClr val="white"/>
                </a:solidFill>
                <a:cs typeface="Arial" panose="020B0604020202020204" pitchFamily="34" charset="0"/>
              </a:rPr>
              <a:t>The project</a:t>
            </a:r>
            <a:r>
              <a:rPr lang="en-US" sz="2000" dirty="0">
                <a:solidFill>
                  <a:prstClr val="black">
                    <a:lumMod val="75000"/>
                    <a:lumOff val="25000"/>
                  </a:prstClr>
                </a:solidFill>
                <a:cs typeface="Arial" panose="020B0604020202020204" pitchFamily="34" charset="0"/>
              </a:rPr>
              <a:t> </a:t>
            </a:r>
            <a:r>
              <a:rPr lang="en-US" sz="2000" b="1" dirty="0">
                <a:solidFill>
                  <a:srgbClr val="FFCC66"/>
                </a:solidFill>
                <a:cs typeface="Arial" panose="020B0604020202020204" pitchFamily="34" charset="0"/>
              </a:rPr>
              <a:t>objective: </a:t>
            </a:r>
            <a:r>
              <a:rPr lang="en-US" sz="2000" b="1" i="1" dirty="0">
                <a:solidFill>
                  <a:prstClr val="white"/>
                </a:solidFill>
                <a:latin typeface="Arial"/>
              </a:rPr>
              <a:t>Fill this in based on PIF</a:t>
            </a:r>
          </a:p>
          <a:p>
            <a:pPr marL="342900" lvl="0" indent="-342900" algn="l">
              <a:buFont typeface="Arial" panose="020B0604020202020204" pitchFamily="34" charset="0"/>
              <a:buChar char="•"/>
            </a:pPr>
            <a:endParaRPr lang="en-US" sz="2000" b="1" dirty="0">
              <a:solidFill>
                <a:prstClr val="white"/>
              </a:solidFill>
              <a:latin typeface="Arial"/>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endParaRPr lang="en-US" sz="1800" dirty="0">
              <a:solidFill>
                <a:srgbClr val="FFCC66"/>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33DC412-E3A7-499E-A3D2-740D4E4CF75D}"/>
              </a:ext>
            </a:extLst>
          </p:cNvPr>
          <p:cNvSpPr/>
          <p:nvPr/>
        </p:nvSpPr>
        <p:spPr>
          <a:xfrm>
            <a:off x="1809345" y="2003898"/>
            <a:ext cx="9435829" cy="428017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SCREEN SHOT OF TABLE B COMPONENT 1</a:t>
            </a:r>
          </a:p>
        </p:txBody>
      </p:sp>
    </p:spTree>
    <p:extLst>
      <p:ext uri="{BB962C8B-B14F-4D97-AF65-F5344CB8AC3E}">
        <p14:creationId xmlns:p14="http://schemas.microsoft.com/office/powerpoint/2010/main" val="3374579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028BFE-C7C2-4314-B01F-B0162FBABE38}"/>
              </a:ext>
            </a:extLst>
          </p:cNvPr>
          <p:cNvSpPr>
            <a:spLocks noGrp="1"/>
          </p:cNvSpPr>
          <p:nvPr>
            <p:ph type="ctrTitle"/>
          </p:nvPr>
        </p:nvSpPr>
        <p:spPr>
          <a:xfrm>
            <a:off x="0" y="110761"/>
            <a:ext cx="12192000" cy="680551"/>
          </a:xfrm>
        </p:spPr>
        <p:txBody>
          <a:bodyPr/>
          <a:lstStyle/>
          <a:p>
            <a:r>
              <a:rPr lang="en-US" sz="3200" dirty="0"/>
              <a:t>Project Strategy</a:t>
            </a:r>
          </a:p>
        </p:txBody>
      </p:sp>
      <p:sp>
        <p:nvSpPr>
          <p:cNvPr id="8" name="Text Placeholder 1">
            <a:extLst>
              <a:ext uri="{FF2B5EF4-FFF2-40B4-BE49-F238E27FC236}">
                <a16:creationId xmlns:a16="http://schemas.microsoft.com/office/drawing/2014/main" id="{CD2E9808-FFC2-4D40-AAFF-7C4343B5C998}"/>
              </a:ext>
            </a:extLst>
          </p:cNvPr>
          <p:cNvSpPr txBox="1">
            <a:spLocks/>
          </p:cNvSpPr>
          <p:nvPr/>
        </p:nvSpPr>
        <p:spPr>
          <a:xfrm>
            <a:off x="1155075" y="876018"/>
            <a:ext cx="10186647" cy="5724644"/>
          </a:xfrm>
          <a:prstGeom prst="rect">
            <a:avLst/>
          </a:prstGeom>
          <a:solidFill>
            <a:schemeClr val="tx1">
              <a:alpha val="61000"/>
            </a:schemeClr>
          </a:solidFill>
        </p:spPr>
        <p:txBody>
          <a:bodyPr vert="horz" wrap="square" lIns="91440" tIns="91440" rIns="91440" bIns="91440" anchor="t">
            <a:spAutoFit/>
          </a:bodyPr>
          <a:lstStyle>
            <a:lvl1pPr marL="0" indent="0" algn="ctr" defTabSz="457200" rtl="0" eaLnBrk="0" fontAlgn="base" hangingPunct="0">
              <a:spcBef>
                <a:spcPts val="0"/>
              </a:spcBef>
              <a:spcAft>
                <a:spcPct val="0"/>
              </a:spcAft>
              <a:buFont typeface="Arial" pitchFamily="34" charset="0"/>
              <a:buNone/>
              <a:defRPr sz="28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a:p>
            <a:pPr marL="0" marR="0" lvl="0" indent="0" algn="l" defTabSz="457200" rtl="0" eaLnBrk="0" fontAlgn="base" latinLnBrk="0" hangingPunct="0">
              <a:lnSpc>
                <a:spcPct val="100000"/>
              </a:lnSpc>
              <a:spcBef>
                <a:spcPts val="0"/>
              </a:spcBef>
              <a:spcAft>
                <a:spcPct val="0"/>
              </a:spcAft>
              <a:buClrTx/>
              <a:buSzTx/>
              <a:buFont typeface="Arial" pitchFamily="34" charset="0"/>
              <a:buNone/>
              <a:tabLst/>
              <a:defRPr/>
            </a:pPr>
            <a:endParaRPr lang="en-US" sz="2000" dirty="0">
              <a:solidFill>
                <a:schemeClr val="tx2"/>
              </a:solidFill>
              <a:highlight>
                <a:srgbClr val="FFFF00"/>
              </a:highlight>
            </a:endParaRPr>
          </a:p>
        </p:txBody>
      </p:sp>
      <p:sp>
        <p:nvSpPr>
          <p:cNvPr id="6" name="Rectangle 5">
            <a:extLst>
              <a:ext uri="{FF2B5EF4-FFF2-40B4-BE49-F238E27FC236}">
                <a16:creationId xmlns:a16="http://schemas.microsoft.com/office/drawing/2014/main" id="{B2C5ABED-5BDB-4420-9C72-84BA863692B1}"/>
              </a:ext>
            </a:extLst>
          </p:cNvPr>
          <p:cNvSpPr/>
          <p:nvPr/>
        </p:nvSpPr>
        <p:spPr>
          <a:xfrm>
            <a:off x="1601096" y="1799239"/>
            <a:ext cx="9435829" cy="428017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SCREEN SHOT OF TABLE B COMPONENTS 2&amp;3</a:t>
            </a:r>
          </a:p>
        </p:txBody>
      </p:sp>
    </p:spTree>
    <p:extLst>
      <p:ext uri="{BB962C8B-B14F-4D97-AF65-F5344CB8AC3E}">
        <p14:creationId xmlns:p14="http://schemas.microsoft.com/office/powerpoint/2010/main" val="124343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59ADCD-93B4-4E4B-A85A-46F2EE54FB37}"/>
              </a:ext>
            </a:extLst>
          </p:cNvPr>
          <p:cNvSpPr/>
          <p:nvPr/>
        </p:nvSpPr>
        <p:spPr>
          <a:xfrm>
            <a:off x="0" y="5943600"/>
            <a:ext cx="12188017" cy="93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EAB1D4A-9316-4784-B258-9916835317A4}"/>
              </a:ext>
            </a:extLst>
          </p:cNvPr>
          <p:cNvSpPr/>
          <p:nvPr/>
        </p:nvSpPr>
        <p:spPr>
          <a:xfrm>
            <a:off x="6483401" y="2261"/>
            <a:ext cx="5719278" cy="68580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
        <p:nvSpPr>
          <p:cNvPr id="16" name="Text Placeholder 1">
            <a:extLst>
              <a:ext uri="{FF2B5EF4-FFF2-40B4-BE49-F238E27FC236}">
                <a16:creationId xmlns:a16="http://schemas.microsoft.com/office/drawing/2014/main" id="{AB2C1D18-1559-44DA-AD74-ECFB4CDD1907}"/>
              </a:ext>
            </a:extLst>
          </p:cNvPr>
          <p:cNvSpPr txBox="1">
            <a:spLocks/>
          </p:cNvSpPr>
          <p:nvPr/>
        </p:nvSpPr>
        <p:spPr>
          <a:xfrm>
            <a:off x="-24852" y="246360"/>
            <a:ext cx="12237720" cy="7386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4000" dirty="0">
                <a:latin typeface="Arial" panose="020B0604020202020204" pitchFamily="34" charset="0"/>
                <a:cs typeface="Arial" panose="020B0604020202020204" pitchFamily="34" charset="0"/>
              </a:rPr>
              <a:t>Global Environmental Benefits</a:t>
            </a:r>
            <a:endParaRPr lang="en-US" sz="3800" dirty="0">
              <a:solidFill>
                <a:schemeClr val="accent4"/>
              </a:solidFill>
              <a:latin typeface="Arial" panose="020B0604020202020204" pitchFamily="34" charset="0"/>
              <a:ea typeface="+mj-ea"/>
              <a:cs typeface="Arial" panose="020B0604020202020204" pitchFamily="34" charset="0"/>
            </a:endParaRPr>
          </a:p>
        </p:txBody>
      </p:sp>
      <p:sp>
        <p:nvSpPr>
          <p:cNvPr id="26" name="Content Placeholder 2">
            <a:extLst>
              <a:ext uri="{FF2B5EF4-FFF2-40B4-BE49-F238E27FC236}">
                <a16:creationId xmlns:a16="http://schemas.microsoft.com/office/drawing/2014/main" id="{3F490781-DC36-4557-A5B2-6F3A227E9411}"/>
              </a:ext>
            </a:extLst>
          </p:cNvPr>
          <p:cNvSpPr txBox="1">
            <a:spLocks/>
          </p:cNvSpPr>
          <p:nvPr/>
        </p:nvSpPr>
        <p:spPr>
          <a:xfrm>
            <a:off x="6591649" y="956946"/>
            <a:ext cx="5531711" cy="5748198"/>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400" cap="none" dirty="0">
                <a:solidFill>
                  <a:schemeClr val="bg1"/>
                </a:solidFill>
                <a:latin typeface="Arial" panose="020B0604020202020204" pitchFamily="34" charset="0"/>
                <a:cs typeface="Arial" panose="020B0604020202020204" pitchFamily="34" charset="0"/>
              </a:rPr>
              <a:t>Environmental problems solved or mitigated;</a:t>
            </a:r>
          </a:p>
          <a:p>
            <a:pPr marL="457200" indent="-457200" algn="l">
              <a:buFont typeface="Arial" panose="020B0604020202020204" pitchFamily="34" charset="0"/>
              <a:buChar char="•"/>
            </a:pPr>
            <a:endParaRPr lang="en-US" sz="2400" cap="none"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cap="none" dirty="0">
                <a:solidFill>
                  <a:schemeClr val="bg1"/>
                </a:solidFill>
                <a:latin typeface="Arial" panose="020B0604020202020204" pitchFamily="34" charset="0"/>
                <a:cs typeface="Arial" panose="020B0604020202020204" pitchFamily="34" charset="0"/>
              </a:rPr>
              <a:t>Threats/barriers removed;</a:t>
            </a:r>
          </a:p>
          <a:p>
            <a:pPr marL="457200" indent="-457200" algn="l">
              <a:buFont typeface="Arial" panose="020B0604020202020204" pitchFamily="34" charset="0"/>
              <a:buChar char="•"/>
            </a:pPr>
            <a:endParaRPr lang="en-US" sz="2400" cap="none"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cap="none" dirty="0">
                <a:solidFill>
                  <a:schemeClr val="bg1"/>
                </a:solidFill>
                <a:latin typeface="Arial" panose="020B0604020202020204" pitchFamily="34" charset="0"/>
                <a:cs typeface="Arial" panose="020B0604020202020204" pitchFamily="34" charset="0"/>
              </a:rPr>
              <a:t>Avoided loss of global environmental benefits, etc.</a:t>
            </a:r>
          </a:p>
          <a:p>
            <a:pPr marL="457200" indent="-457200" algn="l">
              <a:buFont typeface="Arial" panose="020B0604020202020204" pitchFamily="34" charset="0"/>
              <a:buChar char="•"/>
            </a:pPr>
            <a:endParaRPr lang="en-US" sz="2400" cap="none" dirty="0">
              <a:solidFill>
                <a:schemeClr val="bg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cap="none" dirty="0">
                <a:solidFill>
                  <a:schemeClr val="bg1"/>
                </a:solidFill>
                <a:latin typeface="Arial" panose="020B0604020202020204" pitchFamily="34" charset="0"/>
                <a:cs typeface="Arial" panose="020B0604020202020204" pitchFamily="34" charset="0"/>
              </a:rPr>
              <a:t>GEF Council approved targets/indicators </a:t>
            </a:r>
          </a:p>
          <a:p>
            <a:pPr algn="l"/>
            <a:endParaRPr lang="en-US" sz="2400" i="1" cap="none" dirty="0">
              <a:solidFill>
                <a:schemeClr val="bg1"/>
              </a:solidFill>
              <a:latin typeface="Arial" panose="020B0604020202020204" pitchFamily="34" charset="0"/>
              <a:cs typeface="Arial" panose="020B0604020202020204" pitchFamily="34" charset="0"/>
            </a:endParaRPr>
          </a:p>
          <a:p>
            <a:pPr algn="l"/>
            <a:r>
              <a:rPr lang="en-US" sz="2000" i="1" cap="none" dirty="0">
                <a:solidFill>
                  <a:schemeClr val="bg1"/>
                </a:solidFill>
                <a:latin typeface="Arial" panose="020B0604020202020204" pitchFamily="34" charset="0"/>
                <a:cs typeface="Arial" panose="020B0604020202020204" pitchFamily="34" charset="0"/>
              </a:rPr>
              <a:t>The identification of the Global Environmental Benefit(s) (GEBs) should be closely aligned with the GEF focal area strategies</a:t>
            </a:r>
          </a:p>
        </p:txBody>
      </p:sp>
      <p:grpSp>
        <p:nvGrpSpPr>
          <p:cNvPr id="25" name="Group 24">
            <a:extLst>
              <a:ext uri="{FF2B5EF4-FFF2-40B4-BE49-F238E27FC236}">
                <a16:creationId xmlns:a16="http://schemas.microsoft.com/office/drawing/2014/main" id="{C456AB27-351B-46B1-B761-B8903F102772}"/>
              </a:ext>
            </a:extLst>
          </p:cNvPr>
          <p:cNvGrpSpPr/>
          <p:nvPr/>
        </p:nvGrpSpPr>
        <p:grpSpPr>
          <a:xfrm>
            <a:off x="599418" y="1898060"/>
            <a:ext cx="5494590" cy="4049165"/>
            <a:chOff x="179511" y="1124744"/>
            <a:chExt cx="8740480" cy="4870280"/>
          </a:xfrm>
        </p:grpSpPr>
        <p:sp>
          <p:nvSpPr>
            <p:cNvPr id="27" name="Rounded Rectangle 4">
              <a:extLst>
                <a:ext uri="{FF2B5EF4-FFF2-40B4-BE49-F238E27FC236}">
                  <a16:creationId xmlns:a16="http://schemas.microsoft.com/office/drawing/2014/main" id="{CBD45BB1-74A7-43F3-B3D7-797CDE6261D3}"/>
                </a:ext>
              </a:extLst>
            </p:cNvPr>
            <p:cNvSpPr/>
            <p:nvPr/>
          </p:nvSpPr>
          <p:spPr>
            <a:xfrm>
              <a:off x="269798" y="1124744"/>
              <a:ext cx="8650193" cy="978933"/>
            </a:xfrm>
            <a:prstGeom prst="roundRect">
              <a:avLst/>
            </a:prstGeom>
            <a:solidFill>
              <a:srgbClr val="31859C"/>
            </a:solidFill>
            <a:ln cmpd="sng">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endParaRPr lang="en-US" sz="1400" b="1" dirty="0">
                <a:solidFill>
                  <a:prstClr val="white"/>
                </a:solidFill>
                <a:latin typeface="Arial" panose="020B0604020202020204" pitchFamily="34" charset="0"/>
                <a:cs typeface="Arial" panose="020B0604020202020204" pitchFamily="34" charset="0"/>
              </a:endParaRPr>
            </a:p>
          </p:txBody>
        </p:sp>
        <p:sp>
          <p:nvSpPr>
            <p:cNvPr id="28" name="Rounded Rectangle 5">
              <a:extLst>
                <a:ext uri="{FF2B5EF4-FFF2-40B4-BE49-F238E27FC236}">
                  <a16:creationId xmlns:a16="http://schemas.microsoft.com/office/drawing/2014/main" id="{35508248-E088-4837-8DEA-110B12AD2274}"/>
                </a:ext>
              </a:extLst>
            </p:cNvPr>
            <p:cNvSpPr/>
            <p:nvPr/>
          </p:nvSpPr>
          <p:spPr>
            <a:xfrm>
              <a:off x="179511" y="4509120"/>
              <a:ext cx="4752527" cy="1485904"/>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b="1" u="sng" dirty="0">
                  <a:solidFill>
                    <a:prstClr val="white"/>
                  </a:solidFill>
                  <a:latin typeface="Arial" panose="020B0604020202020204" pitchFamily="34" charset="0"/>
                  <a:cs typeface="Arial" panose="020B0604020202020204" pitchFamily="34" charset="0"/>
                </a:rPr>
                <a:t>BASELINE ACTIVITIES</a:t>
              </a:r>
              <a:endParaRPr lang="en-US" b="1" dirty="0">
                <a:solidFill>
                  <a:prstClr val="white"/>
                </a:solidFill>
                <a:latin typeface="Arial" panose="020B0604020202020204" pitchFamily="34" charset="0"/>
                <a:cs typeface="Arial" panose="020B0604020202020204" pitchFamily="34" charset="0"/>
              </a:endParaRPr>
            </a:p>
          </p:txBody>
        </p:sp>
        <p:sp>
          <p:nvSpPr>
            <p:cNvPr id="29" name="Rounded Rectangle 6">
              <a:extLst>
                <a:ext uri="{FF2B5EF4-FFF2-40B4-BE49-F238E27FC236}">
                  <a16:creationId xmlns:a16="http://schemas.microsoft.com/office/drawing/2014/main" id="{24891EF3-4A55-4889-914E-0D1AF105C166}"/>
                </a:ext>
              </a:extLst>
            </p:cNvPr>
            <p:cNvSpPr/>
            <p:nvPr/>
          </p:nvSpPr>
          <p:spPr>
            <a:xfrm>
              <a:off x="179512" y="2713278"/>
              <a:ext cx="4752528" cy="1485903"/>
            </a:xfrm>
            <a:prstGeom prst="roundRect">
              <a:avLst/>
            </a:prstGeom>
            <a:solidFill>
              <a:schemeClr val="tx1">
                <a:lumMod val="75000"/>
                <a:lumOff val="25000"/>
              </a:schemeClr>
            </a:solidFill>
            <a:ln cmpd="sng">
              <a:solidFill>
                <a:schemeClr val="accent3">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b="1" u="sng" dirty="0">
                  <a:solidFill>
                    <a:prstClr val="white"/>
                  </a:solidFill>
                  <a:latin typeface="Arial" panose="020B0604020202020204" pitchFamily="34" charset="0"/>
                  <a:cs typeface="Arial" panose="020B0604020202020204" pitchFamily="34" charset="0"/>
                </a:rPr>
                <a:t>INCREMENTAL COST</a:t>
              </a:r>
              <a:endParaRPr lang="en-US" b="1" dirty="0">
                <a:solidFill>
                  <a:prstClr val="white"/>
                </a:solidFill>
                <a:latin typeface="Arial" panose="020B0604020202020204" pitchFamily="34" charset="0"/>
                <a:cs typeface="Arial" panose="020B0604020202020204" pitchFamily="34" charset="0"/>
              </a:endParaRPr>
            </a:p>
          </p:txBody>
        </p:sp>
        <p:sp>
          <p:nvSpPr>
            <p:cNvPr id="30" name="Right Arrow 7">
              <a:extLst>
                <a:ext uri="{FF2B5EF4-FFF2-40B4-BE49-F238E27FC236}">
                  <a16:creationId xmlns:a16="http://schemas.microsoft.com/office/drawing/2014/main" id="{6158E6FA-B6EB-4DD9-A5C3-45D8FD0F37D7}"/>
                </a:ext>
              </a:extLst>
            </p:cNvPr>
            <p:cNvSpPr/>
            <p:nvPr/>
          </p:nvSpPr>
          <p:spPr>
            <a:xfrm rot="5400000" flipH="1">
              <a:off x="2308126" y="2134239"/>
              <a:ext cx="495299" cy="4905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31" name="Rounded Rectangle 8">
              <a:extLst>
                <a:ext uri="{FF2B5EF4-FFF2-40B4-BE49-F238E27FC236}">
                  <a16:creationId xmlns:a16="http://schemas.microsoft.com/office/drawing/2014/main" id="{C823FCA7-4B6E-41D1-AD4A-10DD4372EB37}"/>
                </a:ext>
              </a:extLst>
            </p:cNvPr>
            <p:cNvSpPr/>
            <p:nvPr/>
          </p:nvSpPr>
          <p:spPr>
            <a:xfrm>
              <a:off x="5580112" y="4509120"/>
              <a:ext cx="3326175" cy="1485904"/>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b="1" dirty="0">
                  <a:solidFill>
                    <a:prstClr val="white"/>
                  </a:solidFill>
                  <a:latin typeface="Arial" panose="020B0604020202020204" pitchFamily="34" charset="0"/>
                  <a:cs typeface="Arial" panose="020B0604020202020204" pitchFamily="34" charset="0"/>
                </a:rPr>
                <a:t>Government Funds and other Existing Funds</a:t>
              </a:r>
            </a:p>
          </p:txBody>
        </p:sp>
        <p:sp>
          <p:nvSpPr>
            <p:cNvPr id="32" name="Right Arrow 9">
              <a:extLst>
                <a:ext uri="{FF2B5EF4-FFF2-40B4-BE49-F238E27FC236}">
                  <a16:creationId xmlns:a16="http://schemas.microsoft.com/office/drawing/2014/main" id="{581CDCF2-6E53-4590-876F-8DBA7ACD5C85}"/>
                </a:ext>
              </a:extLst>
            </p:cNvPr>
            <p:cNvSpPr/>
            <p:nvPr/>
          </p:nvSpPr>
          <p:spPr>
            <a:xfrm rot="5400000" flipH="1">
              <a:off x="6995549" y="2148415"/>
              <a:ext cx="495299" cy="4905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33" name="Rounded Rectangle 10">
              <a:extLst>
                <a:ext uri="{FF2B5EF4-FFF2-40B4-BE49-F238E27FC236}">
                  <a16:creationId xmlns:a16="http://schemas.microsoft.com/office/drawing/2014/main" id="{137B34C1-BFFE-4690-AF90-E4EB955441EB}"/>
                </a:ext>
              </a:extLst>
            </p:cNvPr>
            <p:cNvSpPr/>
            <p:nvPr/>
          </p:nvSpPr>
          <p:spPr>
            <a:xfrm>
              <a:off x="5580112" y="2726313"/>
              <a:ext cx="3326176" cy="1472867"/>
            </a:xfrm>
            <a:prstGeom prst="roundRect">
              <a:avLst/>
            </a:prstGeom>
            <a:solidFill>
              <a:schemeClr val="tx1">
                <a:lumMod val="75000"/>
                <a:lumOff val="25000"/>
              </a:schemeClr>
            </a:solidFill>
            <a:ln>
              <a:solidFill>
                <a:schemeClr val="accent3">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2000" b="1" dirty="0">
                  <a:solidFill>
                    <a:prstClr val="white"/>
                  </a:solidFill>
                  <a:latin typeface="Arial" panose="020B0604020202020204" pitchFamily="34" charset="0"/>
                  <a:cs typeface="Arial" panose="020B0604020202020204" pitchFamily="34" charset="0"/>
                </a:rPr>
                <a:t>GEF GRANT</a:t>
              </a:r>
            </a:p>
          </p:txBody>
        </p:sp>
        <p:sp>
          <p:nvSpPr>
            <p:cNvPr id="34" name="TextBox 33">
              <a:extLst>
                <a:ext uri="{FF2B5EF4-FFF2-40B4-BE49-F238E27FC236}">
                  <a16:creationId xmlns:a16="http://schemas.microsoft.com/office/drawing/2014/main" id="{99349D7C-3F8A-4BE4-AFCE-6C4812B3A31C}"/>
                </a:ext>
              </a:extLst>
            </p:cNvPr>
            <p:cNvSpPr txBox="1"/>
            <p:nvPr/>
          </p:nvSpPr>
          <p:spPr>
            <a:xfrm>
              <a:off x="1078348" y="1279458"/>
              <a:ext cx="7707380" cy="555280"/>
            </a:xfrm>
            <a:prstGeom prst="rect">
              <a:avLst/>
            </a:prstGeom>
            <a:noFill/>
          </p:spPr>
          <p:txBody>
            <a:bodyPr wrap="square" lIns="91435" tIns="45718" rIns="91435" bIns="45718" rtlCol="0">
              <a:spAutoFit/>
            </a:bodyPr>
            <a:lstStyle/>
            <a:p>
              <a:pPr algn="ctr"/>
              <a:r>
                <a:rPr lang="en-US" sz="2400" b="1" dirty="0">
                  <a:solidFill>
                    <a:prstClr val="white"/>
                  </a:solidFill>
                  <a:latin typeface="Arial" panose="020B0604020202020204" pitchFamily="34" charset="0"/>
                  <a:cs typeface="Arial" panose="020B0604020202020204" pitchFamily="34" charset="0"/>
                </a:rPr>
                <a:t>Global Environmental Benefits</a:t>
              </a:r>
            </a:p>
          </p:txBody>
        </p:sp>
      </p:grpSp>
    </p:spTree>
    <p:extLst>
      <p:ext uri="{BB962C8B-B14F-4D97-AF65-F5344CB8AC3E}">
        <p14:creationId xmlns:p14="http://schemas.microsoft.com/office/powerpoint/2010/main" val="393814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81A8F1D-924A-4F09-9B5E-89A3174921F5}"/>
              </a:ext>
            </a:extLst>
          </p:cNvPr>
          <p:cNvSpPr txBox="1">
            <a:spLocks/>
          </p:cNvSpPr>
          <p:nvPr/>
        </p:nvSpPr>
        <p:spPr>
          <a:xfrm>
            <a:off x="3983" y="3087368"/>
            <a:ext cx="12188017" cy="683264"/>
          </a:xfrm>
          <a:prstGeom prst="rect">
            <a:avLst/>
          </a:prstGeom>
          <a:solidFill>
            <a:srgbClr val="000000">
              <a:alpha val="57000"/>
            </a:srgbClr>
          </a:solidFill>
        </p:spPr>
        <p:txBody>
          <a:bodyPr vert="horz" wrap="square" lIns="91440" tIns="91440" rIns="91440" bIns="91440">
            <a:spAutoFit/>
          </a:bodyPr>
          <a:lstStyle>
            <a:lvl1pPr marL="0" indent="0" algn="ctr" defTabSz="457200" rtl="0" eaLnBrk="0" fontAlgn="base" hangingPunct="0">
              <a:lnSpc>
                <a:spcPct val="90000"/>
              </a:lnSpc>
              <a:spcBef>
                <a:spcPts val="0"/>
              </a:spcBef>
              <a:spcAft>
                <a:spcPct val="0"/>
              </a:spcAft>
              <a:buFont typeface="Arial" pitchFamily="34" charset="0"/>
              <a:buNone/>
              <a:defRPr sz="3200" kern="1200" baseline="0">
                <a:solidFill>
                  <a:schemeClr val="bg1"/>
                </a:solidFill>
                <a:latin typeface="+mn-lt"/>
                <a:ea typeface="+mn-ea"/>
                <a:cs typeface="+mn-cs"/>
              </a:defRPr>
            </a:lvl1pPr>
            <a:lvl2pPr marL="283464" indent="-342900" algn="l" defTabSz="457200" rtl="0" eaLnBrk="0" fontAlgn="base" hangingPunct="0">
              <a:spcBef>
                <a:spcPts val="432"/>
              </a:spcBef>
              <a:spcAft>
                <a:spcPct val="0"/>
              </a:spcAft>
              <a:buFont typeface="Arial"/>
              <a:buChar char="•"/>
              <a:defRPr sz="2000" kern="1200">
                <a:solidFill>
                  <a:schemeClr val="tx1"/>
                </a:solidFill>
                <a:latin typeface="+mn-lt"/>
                <a:ea typeface="+mn-ea"/>
                <a:cs typeface="+mn-cs"/>
              </a:defRPr>
            </a:lvl2pPr>
            <a:lvl3pPr marL="468312" indent="-285750" algn="l" defTabSz="457200" rtl="0" eaLnBrk="0" fontAlgn="base" hangingPunct="0">
              <a:spcBef>
                <a:spcPct val="20000"/>
              </a:spcBef>
              <a:spcAft>
                <a:spcPct val="0"/>
              </a:spcAft>
              <a:buFont typeface="Arial"/>
              <a:buChar char="•"/>
              <a:defRPr sz="2000" kern="1200">
                <a:solidFill>
                  <a:schemeClr val="tx1"/>
                </a:solidFill>
                <a:latin typeface="+mn-lt"/>
                <a:ea typeface="+mn-ea"/>
                <a:cs typeface="+mn-cs"/>
              </a:defRPr>
            </a:lvl3pPr>
            <a:lvl4pPr marL="1371600" indent="0" algn="l" defTabSz="457200" rtl="0" eaLnBrk="0" fontAlgn="base" hangingPunct="0">
              <a:spcBef>
                <a:spcPct val="20000"/>
              </a:spcBef>
              <a:spcAft>
                <a:spcPct val="0"/>
              </a:spcAft>
              <a:buFont typeface="Arial" pitchFamily="34" charset="0"/>
              <a:buNone/>
              <a:defRPr sz="1600" kern="1200" baseline="0">
                <a:solidFill>
                  <a:schemeClr val="tx1"/>
                </a:solidFill>
                <a:latin typeface="+mn-lt"/>
                <a:ea typeface="+mn-ea"/>
                <a:cs typeface="+mn-cs"/>
              </a:defRPr>
            </a:lvl4pPr>
            <a:lvl5pPr marL="1828800" indent="0" algn="l" defTabSz="457200" rtl="0" eaLnBrk="0" fontAlgn="base" hangingPunct="0">
              <a:spcBef>
                <a:spcPct val="20000"/>
              </a:spcBef>
              <a:spcAft>
                <a:spcPct val="0"/>
              </a:spcAft>
              <a:buFont typeface="Arial"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90000"/>
              </a:lnSpc>
              <a:spcBef>
                <a:spcPts val="0"/>
              </a:spcBef>
              <a:spcAft>
                <a:spcPct val="0"/>
              </a:spcAft>
              <a:buClrTx/>
              <a:buSzTx/>
              <a:buFont typeface="Arial" pitchFamily="34" charset="0"/>
              <a:buNone/>
              <a:tabLst/>
              <a:defRPr/>
            </a:pPr>
            <a:r>
              <a:rPr lang="en-US" sz="3600" dirty="0">
                <a:solidFill>
                  <a:sysClr val="window" lastClr="FFFFFF"/>
                </a:solidFill>
                <a:latin typeface="Arial"/>
                <a:cs typeface="Calibri" panose="020F0502020204030204" pitchFamily="34" charset="0"/>
              </a:rPr>
              <a:t>Project and Project Document Development Process</a:t>
            </a:r>
            <a:endParaRPr kumimoji="0" lang="en-US" sz="3600" b="0" i="0" u="none" strike="noStrike" kern="1200" cap="none" spc="0" normalizeH="0" baseline="0" noProof="0" dirty="0">
              <a:ln>
                <a:noFill/>
              </a:ln>
              <a:solidFill>
                <a:sysClr val="window" lastClr="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367283665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evised 4x3">
  <a:themeElements>
    <a:clrScheme name="WWF Brand colors">
      <a:dk1>
        <a:srgbClr val="000000"/>
      </a:dk1>
      <a:lt1>
        <a:sysClr val="window" lastClr="FFFFFF"/>
      </a:lt1>
      <a:dk2>
        <a:srgbClr val="31859C"/>
      </a:dk2>
      <a:lt2>
        <a:srgbClr val="29568F"/>
      </a:lt2>
      <a:accent1>
        <a:srgbClr val="275937"/>
      </a:accent1>
      <a:accent2>
        <a:srgbClr val="6D9D31"/>
      </a:accent2>
      <a:accent3>
        <a:srgbClr val="542E19"/>
      </a:accent3>
      <a:accent4>
        <a:srgbClr val="FFC550"/>
      </a:accent4>
      <a:accent5>
        <a:srgbClr val="EA890D"/>
      </a:accent5>
      <a:accent6>
        <a:srgbClr val="B71134"/>
      </a:accent6>
      <a:hlink>
        <a:srgbClr val="808080"/>
      </a:hlink>
      <a:folHlink>
        <a:srgbClr val="C0C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vised 4x3">
  <a:themeElements>
    <a:clrScheme name="WWF Brand colors">
      <a:dk1>
        <a:srgbClr val="000000"/>
      </a:dk1>
      <a:lt1>
        <a:sysClr val="window" lastClr="FFFFFF"/>
      </a:lt1>
      <a:dk2>
        <a:srgbClr val="31859C"/>
      </a:dk2>
      <a:lt2>
        <a:srgbClr val="29568F"/>
      </a:lt2>
      <a:accent1>
        <a:srgbClr val="275937"/>
      </a:accent1>
      <a:accent2>
        <a:srgbClr val="6D9D31"/>
      </a:accent2>
      <a:accent3>
        <a:srgbClr val="542E19"/>
      </a:accent3>
      <a:accent4>
        <a:srgbClr val="FFC550"/>
      </a:accent4>
      <a:accent5>
        <a:srgbClr val="EA890D"/>
      </a:accent5>
      <a:accent6>
        <a:srgbClr val="B71134"/>
      </a:accent6>
      <a:hlink>
        <a:srgbClr val="808080"/>
      </a:hlink>
      <a:folHlink>
        <a:srgbClr val="C0C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0D886-CB8D-4564-A797-C05BC7D513A8}">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40262f94-9f35-4ac3-9a90-690165a166b7"/>
    <ds:schemaRef ds:uri="a4f35948-e619-41b3-aa29-22878b09cfd2"/>
    <ds:schemaRef ds:uri="http://www.w3.org/XML/1998/namespace"/>
  </ds:schemaRefs>
</ds:datastoreItem>
</file>

<file path=customXml/itemProps2.xml><?xml version="1.0" encoding="utf-8"?>
<ds:datastoreItem xmlns:ds="http://schemas.openxmlformats.org/officeDocument/2006/customXml" ds:itemID="{ED65A2C9-CB67-4F36-A412-EEC1AD297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C2023F-644C-4F7E-8E8C-CDBE4A63C7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597</TotalTime>
  <Words>2994</Words>
  <Application>Microsoft Office PowerPoint</Application>
  <PresentationFormat>Widescreen</PresentationFormat>
  <Paragraphs>548</Paragraphs>
  <Slides>46</Slides>
  <Notes>11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46</vt:i4>
      </vt:variant>
    </vt:vector>
  </HeadingPairs>
  <TitlesOfParts>
    <vt:vector size="55" baseType="lpstr">
      <vt:lpstr>Arial</vt:lpstr>
      <vt:lpstr>Calibri</vt:lpstr>
      <vt:lpstr>Calibri Light</vt:lpstr>
      <vt:lpstr>Courier New</vt:lpstr>
      <vt:lpstr>Symbol</vt:lpstr>
      <vt:lpstr>Retrospect</vt:lpstr>
      <vt:lpstr>revised 4x3</vt:lpstr>
      <vt:lpstr>1_Office Theme</vt:lpstr>
      <vt:lpstr>revised 4x3</vt:lpstr>
      <vt:lpstr>PowerPoint Presentation</vt:lpstr>
      <vt:lpstr>PowerPoint Presentation</vt:lpstr>
      <vt:lpstr>PowerPoint Presentation</vt:lpstr>
      <vt:lpstr>Problems and Barriers Identified at PIF Stage</vt:lpstr>
      <vt:lpstr>PowerPoint Presentation</vt:lpstr>
      <vt:lpstr>Project Strategy</vt:lpstr>
      <vt:lpstr>Project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Roles and Responsibilities</vt:lpstr>
      <vt:lpstr>PowerPoint Presentation</vt:lpstr>
      <vt:lpstr>PowerPoint Presentation</vt:lpstr>
      <vt:lpstr>WWF GEF Agency Team</vt:lpstr>
      <vt:lpstr>PPG Template</vt:lpstr>
      <vt:lpstr>PowerPoint Presentation</vt:lpstr>
      <vt:lpstr>PowerPoint Presentation</vt:lpstr>
      <vt:lpstr>PowerPoint Presentation</vt:lpstr>
      <vt:lpstr>Theory of Change</vt:lpstr>
      <vt:lpstr>PowerPoint Presentation</vt:lpstr>
      <vt:lpstr>Defining Terms</vt:lpstr>
      <vt:lpstr>Results Framework</vt:lpstr>
      <vt:lpstr>Core Indicators</vt:lpstr>
      <vt:lpstr>PowerPoint Presentation</vt:lpstr>
      <vt:lpstr>PowerPoint Presentation</vt:lpstr>
      <vt:lpstr>PowerPoint Presentation</vt:lpstr>
      <vt:lpstr>PowerPoint Presentation</vt:lpstr>
      <vt:lpstr>PowerPoint Presentation</vt:lpstr>
      <vt:lpstr>PowerPoint Presentation</vt:lpstr>
      <vt:lpstr>ProDoc Stage Safeguards</vt:lpstr>
      <vt:lpstr>Who does what?</vt:lpstr>
      <vt:lpstr>PowerPoint Presentation</vt:lpstr>
      <vt:lpstr>Who are Stakeholders?</vt:lpstr>
      <vt:lpstr>Importance of Stakeholder Engagement &amp; The SEP</vt:lpstr>
      <vt:lpstr>PowerPoint Presentation</vt:lpstr>
      <vt:lpstr>PowerPoint Presentation</vt:lpstr>
      <vt:lpstr>PowerPoint Presentation</vt:lpstr>
      <vt:lpstr>PowerPoint Presentation</vt:lpstr>
      <vt:lpstr>General Budget Guidance</vt:lpstr>
      <vt:lpstr>PowerPoint Presentation</vt:lpstr>
      <vt:lpstr>Timeline / Work Plan for Project  and ProDoc Development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Kaplan, Rachel</dc:creator>
  <cp:lastModifiedBy>Trudeau, Jacquelyn</cp:lastModifiedBy>
  <cp:revision>61</cp:revision>
  <dcterms:created xsi:type="dcterms:W3CDTF">2018-10-25T17:01:41Z</dcterms:created>
  <dcterms:modified xsi:type="dcterms:W3CDTF">2020-07-17T17:12:21Z</dcterms:modified>
</cp:coreProperties>
</file>